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
  </p:notesMasterIdLst>
  <p:handoutMasterIdLst>
    <p:handoutMasterId r:id="rId17"/>
  </p:handoutMasterIdLst>
  <p:sldIdLst>
    <p:sldId id="256" r:id="rId2"/>
    <p:sldId id="257" r:id="rId3"/>
    <p:sldId id="264" r:id="rId4"/>
    <p:sldId id="260" r:id="rId5"/>
    <p:sldId id="261" r:id="rId6"/>
    <p:sldId id="265" r:id="rId7"/>
    <p:sldId id="267" r:id="rId8"/>
    <p:sldId id="266" r:id="rId9"/>
    <p:sldId id="263" r:id="rId10"/>
    <p:sldId id="268" r:id="rId11"/>
    <p:sldId id="262"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269CC2-8DD6-4402-82F3-18F164A732FF}">
      <dgm:prSet/>
      <dgm:spPr/>
      <dgm:t>
        <a:bodyPr/>
        <a:lstStyle/>
        <a:p>
          <a:pPr>
            <a:lnSpc>
              <a:spcPct val="100000"/>
            </a:lnSpc>
          </a:pPr>
          <a:r>
            <a:rPr lang="en-US" dirty="0"/>
            <a:t>Define the OSCE Method and how is it structured?</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419DF63C-9792-4EF5-9125-1EEF4D07C33F}">
      <dgm:prSet/>
      <dgm:spPr/>
      <dgm:t>
        <a:bodyPr/>
        <a:lstStyle/>
        <a:p>
          <a:pPr>
            <a:lnSpc>
              <a:spcPct val="100000"/>
            </a:lnSpc>
          </a:pPr>
          <a:r>
            <a:rPr lang="en-US" b="0" i="0" dirty="0"/>
            <a:t>How can CTE and other content teachers use the OSCE to guide their curriculum and instruction for a wide range of diverse student learners?</a:t>
          </a:r>
          <a:endParaRPr lang="en-US" dirty="0"/>
        </a:p>
      </dgm:t>
    </dgm:pt>
    <dgm:pt modelId="{2B95E8EF-82FE-4F54-970D-D55C9AD8EC00}" type="parTrans" cxnId="{024B121E-3EE5-42C9-97D1-5E0D27C29DC3}">
      <dgm:prSet/>
      <dgm:spPr/>
      <dgm:t>
        <a:bodyPr/>
        <a:lstStyle/>
        <a:p>
          <a:endParaRPr lang="en-US"/>
        </a:p>
      </dgm:t>
    </dgm:pt>
    <dgm:pt modelId="{EA8773AB-BB82-4BF6-944E-80CD2086CE93}" type="sibTrans" cxnId="{024B121E-3EE5-42C9-97D1-5E0D27C29DC3}">
      <dgm:prSet/>
      <dgm:spPr/>
      <dgm:t>
        <a:bodyPr/>
        <a:lstStyle/>
        <a:p>
          <a:endParaRPr lang="en-US"/>
        </a:p>
      </dgm:t>
    </dgm:pt>
    <dgm:pt modelId="{1B1E513F-BEB7-483A-8F12-A8210AEF19E9}">
      <dgm:prSet/>
      <dgm:spPr/>
      <dgm:t>
        <a:bodyPr/>
        <a:lstStyle/>
        <a:p>
          <a:pPr>
            <a:lnSpc>
              <a:spcPct val="100000"/>
            </a:lnSpc>
          </a:pPr>
          <a:r>
            <a:rPr lang="en-US" b="0" i="0" dirty="0"/>
            <a:t>How can we utilize OSCE data and feedback to guide students toward progress in their CTE or other academic pathways?</a:t>
          </a:r>
          <a:endParaRPr lang="en-US" dirty="0"/>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pPr>
            <a:lnSpc>
              <a:spcPct val="100000"/>
            </a:lnSpc>
          </a:pPr>
          <a:r>
            <a:rPr lang="en-US" dirty="0"/>
            <a:t>Creating an OSCE – Collaboration is key.</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4"/>
      <dgm:spPr>
        <a:prstGeom prst="rect">
          <a:avLst/>
        </a:prstGeom>
      </dgm:spPr>
    </dgm:pt>
    <dgm:pt modelId="{B52E1101-E263-4511-8D8F-5A215C912C41}" type="pres">
      <dgm:prSet presAssocID="{30269CC2-8DD6-4402-82F3-18F164A732FF}" presName="iconRect" presStyleLbl="node1" presStyleIdx="0" presStyleCnt="4"/>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4">
        <dgm:presLayoutVars>
          <dgm:chMax val="0"/>
          <dgm:chPref val="0"/>
        </dgm:presLayoutVars>
      </dgm:prSet>
      <dgm:spPr/>
    </dgm:pt>
    <dgm:pt modelId="{084D1940-F8FF-48AA-A0CA-908C7645C951}" type="pres">
      <dgm:prSet presAssocID="{2DAA2C1D-14F6-4BCA-B047-0B53ADD46F43}"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1" presStyleCnt="4"/>
      <dgm:spPr>
        <a:xfrm>
          <a:off x="0" y="2494477"/>
          <a:ext cx="6791323" cy="995920"/>
        </a:xfrm>
        <a:prstGeom prst="rect">
          <a:avLst/>
        </a:prstGeom>
      </dgm:spPr>
    </dgm:pt>
    <dgm:pt modelId="{D335376E-740A-4A47-BC5B-3381DE731CE0}" type="pres">
      <dgm:prSet presAssocID="{419DF63C-9792-4EF5-9125-1EEF4D07C33F}" presName="iconRect" presStyleLbl="node1" presStyleIdx="1" presStyleCnt="4"/>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1" presStyleCnt="4">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2" presStyleCnt="4"/>
      <dgm:spPr>
        <a:xfrm>
          <a:off x="0" y="3739377"/>
          <a:ext cx="6791323" cy="995920"/>
        </a:xfrm>
        <a:prstGeom prst="rect">
          <a:avLst/>
        </a:prstGeom>
      </dgm:spPr>
    </dgm:pt>
    <dgm:pt modelId="{1B0B9210-632F-4BB5-B140-1FA20D3CF123}" type="pres">
      <dgm:prSet presAssocID="{1B1E513F-BEB7-483A-8F12-A8210AEF19E9}" presName="iconRect" presStyleLbl="node1" presStyleIdx="2" presStyleCnt="4"/>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2" presStyleCnt="4">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3" presStyleCnt="4"/>
      <dgm:spPr>
        <a:xfrm>
          <a:off x="0" y="4984278"/>
          <a:ext cx="6791323" cy="995920"/>
        </a:xfrm>
        <a:prstGeom prst="rect">
          <a:avLst/>
        </a:prstGeom>
      </dgm:spPr>
    </dgm:pt>
    <dgm:pt modelId="{C21BED67-1F13-4312-815B-B5C34DAA27F9}" type="pres">
      <dgm:prSet presAssocID="{F4A56385-3827-49D1-B533-953BA75136B7}" presName="iconRect" presStyleLbl="node1" presStyleIdx="3" presStyleCnt="4"/>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3" presStyleCnt="4">
        <dgm:presLayoutVars>
          <dgm:chMax val="0"/>
          <dgm:chPref val="0"/>
        </dgm:presLayoutVars>
      </dgm:prSet>
      <dgm:spPr/>
    </dgm:pt>
  </dgm:ptLst>
  <dgm:cxnLst>
    <dgm:cxn modelId="{024B121E-3EE5-42C9-97D1-5E0D27C29DC3}" srcId="{162F69A6-0780-49EA-A6A8-3965C12489B2}" destId="{419DF63C-9792-4EF5-9125-1EEF4D07C33F}" srcOrd="1"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D572C096-14C8-487B-ABCD-6354192B80BA}" srcId="{162F69A6-0780-49EA-A6A8-3965C12489B2}" destId="{F4A56385-3827-49D1-B533-953BA75136B7}" srcOrd="3"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2"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18BE3019-0E90-4C32-A988-157009864AD2}" type="presParOf" srcId="{05261D3E-3CC7-4C85-9E09-D67FC777908C}" destId="{B12160B6-4EC8-4B4D-A1B2-F7F5F2795F75}" srcOrd="2"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3" destOrd="0" presId="urn:microsoft.com/office/officeart/2018/2/layout/IconVerticalSolidList"/>
    <dgm:cxn modelId="{CC9F31C5-774B-4FC3-9646-7E0EFDB54727}" type="presParOf" srcId="{05261D3E-3CC7-4C85-9E09-D67FC777908C}" destId="{390D1410-0CB7-44D5-903C-C35615DE86E1}" srcOrd="4"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5" destOrd="0" presId="urn:microsoft.com/office/officeart/2018/2/layout/IconVerticalSolidList"/>
    <dgm:cxn modelId="{B5AAF852-AE2E-40BE-BC22-1382A2AD5A44}" type="presParOf" srcId="{05261D3E-3CC7-4C85-9E09-D67FC777908C}" destId="{A9DA4473-F7AD-4D05-A89E-4317469C9CAC}" srcOrd="6"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30269CC2-8DD6-4402-82F3-18F164A732FF}">
      <dgm:prSet/>
      <dgm:spPr/>
      <dgm:t>
        <a:bodyPr/>
        <a:lstStyle/>
        <a:p>
          <a:r>
            <a:rPr lang="en-US" dirty="0"/>
            <a:t>You are invited and encouraged to participate through the TEAMS chat feature or through the Remind app.</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1B1E513F-BEB7-483A-8F12-A8210AEF19E9}">
      <dgm:prSet/>
      <dgm:spPr/>
      <dgm:t>
        <a:bodyPr/>
        <a:lstStyle/>
        <a:p>
          <a:r>
            <a:rPr lang="en-US" b="0" i="0" dirty="0">
              <a:solidFill>
                <a:schemeClr val="accent1"/>
              </a:solidFill>
            </a:rPr>
            <a:t>Join the PD Remind – no group messaging</a:t>
          </a:r>
        </a:p>
        <a:p>
          <a:r>
            <a:rPr lang="en-US" b="0" i="0" dirty="0">
              <a:solidFill>
                <a:schemeClr val="accent1"/>
              </a:solidFill>
            </a:rPr>
            <a:t>Text </a:t>
          </a:r>
          <a:r>
            <a:rPr lang="en-US" b="1" i="0" dirty="0">
              <a:solidFill>
                <a:schemeClr val="accent1"/>
              </a:solidFill>
            </a:rPr>
            <a:t>@theosce </a:t>
          </a:r>
          <a:r>
            <a:rPr lang="en-US" b="0" i="0" dirty="0">
              <a:solidFill>
                <a:schemeClr val="accent1"/>
              </a:solidFill>
            </a:rPr>
            <a:t>to the number 81010</a:t>
          </a:r>
          <a:endParaRPr lang="en-US" dirty="0">
            <a:solidFill>
              <a:schemeClr val="accent1"/>
            </a:solidFill>
          </a:endParaRPr>
        </a:p>
      </dgm:t>
    </dgm:pt>
    <dgm:pt modelId="{DB284026-3063-4705-B72C-ADE04469BE6D}" type="parTrans" cxnId="{9CD469EF-CF99-411A-B4B3-5B2C59AF684C}">
      <dgm:prSet/>
      <dgm:spPr/>
      <dgm:t>
        <a:bodyPr/>
        <a:lstStyle/>
        <a:p>
          <a:endParaRPr lang="en-US"/>
        </a:p>
      </dgm:t>
    </dgm:pt>
    <dgm:pt modelId="{D99C9B80-BA48-46B7-8B67-372E2AFD9E86}" type="sibTrans" cxnId="{9CD469EF-CF99-411A-B4B3-5B2C59AF684C}">
      <dgm:prSet/>
      <dgm:spPr/>
      <dgm:t>
        <a:bodyPr/>
        <a:lstStyle/>
        <a:p>
          <a:endParaRPr lang="en-US"/>
        </a:p>
      </dgm:t>
    </dgm:pt>
    <dgm:pt modelId="{F4A56385-3827-49D1-B533-953BA75136B7}">
      <dgm:prSet/>
      <dgm:spPr/>
      <dgm:t>
        <a:bodyPr/>
        <a:lstStyle/>
        <a:p>
          <a:r>
            <a:rPr lang="en-US" dirty="0"/>
            <a:t>Email: Anna.Haro@Houstonisd.org</a:t>
          </a:r>
        </a:p>
      </dgm:t>
    </dgm:pt>
    <dgm:pt modelId="{5C6E35C5-B6D6-42D4-9FF2-63E3FEC1E45F}" type="parTrans" cxnId="{D572C096-14C8-487B-ABCD-6354192B80BA}">
      <dgm:prSet/>
      <dgm:spPr/>
      <dgm:t>
        <a:bodyPr/>
        <a:lstStyle/>
        <a:p>
          <a:endParaRPr lang="en-US"/>
        </a:p>
      </dgm:t>
    </dgm:pt>
    <dgm:pt modelId="{E866DA3A-B427-429E-A892-4812B432ED79}" type="sibTrans" cxnId="{D572C096-14C8-487B-ABCD-6354192B80BA}">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3"/>
      <dgm:spPr>
        <a:prstGeom prst="rect">
          <a:avLst/>
        </a:prstGeom>
      </dgm:spPr>
    </dgm:pt>
    <dgm:pt modelId="{B52E1101-E263-4511-8D8F-5A215C912C41}" type="pres">
      <dgm:prSet presAssocID="{30269CC2-8DD6-4402-82F3-18F164A732FF}"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3">
        <dgm:presLayoutVars>
          <dgm:chMax val="0"/>
          <dgm:chPref val="0"/>
        </dgm:presLayoutVars>
      </dgm:prSet>
      <dgm:spPr/>
    </dgm:pt>
    <dgm:pt modelId="{084D1940-F8FF-48AA-A0CA-908C7645C951}" type="pres">
      <dgm:prSet presAssocID="{2DAA2C1D-14F6-4BCA-B047-0B53ADD46F4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1" presStyleCnt="3"/>
      <dgm:spPr>
        <a:xfrm>
          <a:off x="0" y="3739377"/>
          <a:ext cx="6791323" cy="995920"/>
        </a:xfrm>
        <a:prstGeom prst="rect">
          <a:avLst/>
        </a:prstGeom>
      </dgm:spPr>
    </dgm:pt>
    <dgm:pt modelId="{1B0B9210-632F-4BB5-B140-1FA20D3CF123}" type="pres">
      <dgm:prSet presAssocID="{1B1E513F-BEB7-483A-8F12-A8210AEF19E9}"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1" presStyleCnt="3">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2" presStyleCnt="3"/>
      <dgm:spPr>
        <a:xfrm>
          <a:off x="0" y="4984278"/>
          <a:ext cx="6791323" cy="995920"/>
        </a:xfrm>
        <a:prstGeom prst="rect">
          <a:avLst/>
        </a:prstGeom>
      </dgm:spPr>
    </dgm:pt>
    <dgm:pt modelId="{C21BED67-1F13-4312-815B-B5C34DAA27F9}" type="pres">
      <dgm:prSet presAssocID="{F4A56385-3827-49D1-B533-953BA75136B7}"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2" presStyleCnt="3">
        <dgm:presLayoutVars>
          <dgm:chMax val="0"/>
          <dgm:chPref val="0"/>
        </dgm:presLayoutVars>
      </dgm:prSet>
      <dgm:spPr/>
    </dgm:pt>
  </dgm:ptLst>
  <dgm:cxnLst>
    <dgm:cxn modelId="{D7E7903A-483E-4876-8C77-EEB10661B95B}" type="presOf" srcId="{1B1E513F-BEB7-483A-8F12-A8210AEF19E9}" destId="{3CBA7321-E2AC-48FD-B351-CE3C9A4CE924}"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D572C096-14C8-487B-ABCD-6354192B80BA}" srcId="{162F69A6-0780-49EA-A6A8-3965C12489B2}" destId="{F4A56385-3827-49D1-B533-953BA75136B7}" srcOrd="2"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1"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C9F31C5-774B-4FC3-9646-7E0EFDB54727}" type="presParOf" srcId="{05261D3E-3CC7-4C85-9E09-D67FC777908C}" destId="{390D1410-0CB7-44D5-903C-C35615DE86E1}" srcOrd="2"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3" destOrd="0" presId="urn:microsoft.com/office/officeart/2018/2/layout/IconVerticalSolidList"/>
    <dgm:cxn modelId="{B5AAF852-AE2E-40BE-BC22-1382A2AD5A44}" type="presParOf" srcId="{05261D3E-3CC7-4C85-9E09-D67FC777908C}" destId="{A9DA4473-F7AD-4D05-A89E-4317469C9CAC}" srcOrd="4"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r>
            <a:rPr lang="en-US" sz="2000" b="1" dirty="0">
              <a:solidFill>
                <a:schemeClr val="bg1"/>
              </a:solidFill>
            </a:rPr>
            <a:t>O = Objective</a:t>
          </a:r>
          <a:br>
            <a:rPr lang="en-US" sz="2000" dirty="0">
              <a:solidFill>
                <a:schemeClr val="bg1"/>
              </a:solidFill>
            </a:rPr>
          </a:br>
          <a:r>
            <a:rPr lang="en-US" sz="2000" dirty="0">
              <a:solidFill>
                <a:schemeClr val="bg1"/>
              </a:solidFill>
            </a:rPr>
            <a:t>The OSCE Method assesses students’ skills that can be measured or quantified.</a:t>
          </a:r>
          <a:endParaRPr lang="en-US" sz="20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chemeClr val="accent1"/>
            </a:gs>
            <a:gs pos="15929">
              <a:srgbClr val="000000">
                <a:lumMod val="85000"/>
                <a:lumOff val="15000"/>
              </a:srgbClr>
            </a:gs>
            <a:gs pos="97000">
              <a:srgbClr val="000000">
                <a:lumMod val="85000"/>
                <a:lumOff val="15000"/>
              </a:srgbClr>
            </a:gs>
            <a:gs pos="100000">
              <a:schemeClr val="accent1"/>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b="1" kern="1200" dirty="0">
              <a:solidFill>
                <a:srgbClr val="FFFFFF"/>
              </a:solidFill>
              <a:latin typeface="+mn-lt"/>
              <a:ea typeface="+mn-ea"/>
              <a:cs typeface="+mn-cs"/>
            </a:rPr>
            <a:t>S = Structured</a:t>
          </a:r>
          <a:br>
            <a:rPr lang="en-US" sz="2000" kern="1200" dirty="0">
              <a:solidFill>
                <a:srgbClr val="FFFFFF"/>
              </a:solidFill>
              <a:latin typeface="+mn-lt"/>
              <a:ea typeface="+mn-ea"/>
              <a:cs typeface="+mn-cs"/>
            </a:rPr>
          </a:br>
          <a:r>
            <a:rPr lang="en-US" sz="2000" kern="1200" dirty="0">
              <a:solidFill>
                <a:srgbClr val="FFFFFF"/>
              </a:solidFill>
              <a:latin typeface="+mn-lt"/>
              <a:ea typeface="+mn-ea"/>
              <a:cs typeface="+mn-cs"/>
            </a:rPr>
            <a:t>The OSCE Method is a structured exam format with defined beginning, middle, and end points.</a:t>
          </a:r>
          <a:endParaRPr lang="en-US" sz="2000" kern="1200" noProof="1">
            <a:solidFill>
              <a:srgbClr val="FFFFFF"/>
            </a:solidFill>
            <a:latin typeface="+mn-lt"/>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50000">
              <a:schemeClr val="accent1"/>
            </a:gs>
            <a:gs pos="15929">
              <a:srgbClr val="000000">
                <a:lumMod val="85000"/>
                <a:lumOff val="15000"/>
              </a:srgbClr>
            </a:gs>
            <a:gs pos="97000">
              <a:srgbClr val="000000">
                <a:lumMod val="85000"/>
                <a:lumOff val="15000"/>
              </a:srgbClr>
            </a:gs>
            <a:gs pos="100000">
              <a:schemeClr val="accent1"/>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ts val="0"/>
            </a:spcAft>
            <a:buNone/>
          </a:pPr>
          <a:r>
            <a:rPr lang="en-US" sz="2000" b="1" kern="1200" dirty="0">
              <a:solidFill>
                <a:srgbClr val="FFFFFF"/>
              </a:solidFill>
              <a:latin typeface="+mn-lt"/>
              <a:ea typeface="+mn-ea"/>
              <a:cs typeface="+mn-cs"/>
            </a:rPr>
            <a:t>C = Clinical </a:t>
          </a:r>
        </a:p>
        <a:p>
          <a:pPr marL="0" lvl="0" indent="0" algn="l" defTabSz="711200">
            <a:lnSpc>
              <a:spcPct val="90000"/>
            </a:lnSpc>
            <a:spcBef>
              <a:spcPct val="0"/>
            </a:spcBef>
            <a:spcAft>
              <a:spcPts val="0"/>
            </a:spcAft>
            <a:buNone/>
          </a:pPr>
          <a:r>
            <a:rPr lang="en-US" sz="2000" kern="1200" dirty="0">
              <a:solidFill>
                <a:srgbClr val="FFFFFF"/>
              </a:solidFill>
              <a:latin typeface="+mn-lt"/>
              <a:ea typeface="+mn-ea"/>
              <a:cs typeface="+mn-cs"/>
            </a:rPr>
            <a:t>The OSCE Method measures specific skills pertaining to your specific profession.</a:t>
          </a:r>
          <a:endParaRPr lang="en-US" sz="1600" kern="1200" dirty="0">
            <a:solidFill>
              <a:srgbClr val="FFFFFF"/>
            </a:solidFill>
            <a:latin typeface="+mn-lt"/>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chemeClr val="accent1"/>
            </a:gs>
            <a:gs pos="15929">
              <a:srgbClr val="000000">
                <a:lumMod val="85000"/>
                <a:lumOff val="15000"/>
              </a:srgbClr>
            </a:gs>
            <a:gs pos="97000">
              <a:srgbClr val="000000">
                <a:lumMod val="85000"/>
                <a:lumOff val="15000"/>
              </a:srgbClr>
            </a:gs>
            <a:gs pos="70000">
              <a:schemeClr val="accent1"/>
            </a:gs>
          </a:gsLst>
          <a:lin ang="10800000" scaled="0"/>
        </a:gradFill>
        <a:ln>
          <a:noFill/>
        </a:ln>
        <a:effectLst/>
      </dgm:spPr>
      <dgm:t>
        <a:bodyPr/>
        <a:lstStyle/>
        <a:p>
          <a:endParaRPr lang="en-US" dirty="0"/>
        </a:p>
      </dgm:t>
    </dgm:pt>
    <dgm:pt modelId="{3C537718-5492-420C-9852-15FACA904E8F}">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200" b="1" kern="1200" dirty="0">
              <a:solidFill>
                <a:srgbClr val="FFFFFF"/>
              </a:solidFill>
              <a:latin typeface="+mn-lt"/>
              <a:ea typeface="+mn-ea"/>
              <a:cs typeface="+mn-cs"/>
            </a:rPr>
            <a:t>E = Exam</a:t>
          </a:r>
          <a:br>
            <a:rPr lang="en-US" sz="2200" kern="1200" dirty="0">
              <a:solidFill>
                <a:srgbClr val="FFFFFF"/>
              </a:solidFill>
              <a:latin typeface="+mn-lt"/>
              <a:ea typeface="+mn-ea"/>
              <a:cs typeface="+mn-cs"/>
            </a:rPr>
          </a:br>
          <a:r>
            <a:rPr lang="en-US" sz="2200" kern="1200" dirty="0">
              <a:solidFill>
                <a:srgbClr val="FFFFFF"/>
              </a:solidFill>
              <a:latin typeface="+mn-lt"/>
              <a:ea typeface="+mn-ea"/>
              <a:cs typeface="+mn-cs"/>
            </a:rPr>
            <a:t>The OSCE method is a form of assessment.</a:t>
          </a:r>
          <a:endParaRPr lang="en-US" sz="2200" kern="1200" noProof="1">
            <a:solidFill>
              <a:srgbClr val="FFFFFF"/>
            </a:solidFill>
            <a:latin typeface="+mn-lt"/>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723D0692-2F6C-4260-B34C-19262AA78D4C}" type="parTrans" cxnId="{949955DD-0A27-4F57-A99C-441CD9F29833}">
      <dgm:prSet/>
      <dgm:spPr/>
      <dgm:t>
        <a:bodyPr/>
        <a:lstStyle/>
        <a:p>
          <a:endParaRPr lang="en-US"/>
        </a:p>
      </dgm:t>
    </dgm:pt>
    <dgm:pt modelId="{FD814625-BB61-42FB-AC85-C615202BB1D8}" type="sibTrans" cxnId="{949955DD-0A27-4F57-A99C-441CD9F29833}">
      <dgm:prSet/>
      <dgm:spPr>
        <a:solidFill>
          <a:schemeClr val="accent1">
            <a:alpha val="88000"/>
          </a:schemeClr>
        </a:solidFill>
        <a:ln>
          <a:solidFill>
            <a:schemeClr val="accent1"/>
          </a:solidFill>
        </a:ln>
        <a:scene3d>
          <a:camera prst="orthographicFront"/>
          <a:lightRig rig="threePt" dir="t"/>
        </a:scene3d>
        <a:sp3d>
          <a:bevelT w="12700"/>
        </a:sp3d>
      </dgm:spPr>
      <dgm:t>
        <a:bodyPr/>
        <a:lstStyle/>
        <a:p>
          <a:endParaRPr lang="en-US"/>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4"/>
      <dgm:spPr/>
    </dgm:pt>
    <dgm:pt modelId="{8157E768-0524-44F1-8F00-7DF53576D2D6}" type="pres">
      <dgm:prSet presAssocID="{547F8894-C324-4B84-95BE-A51E4FE0FA16}" presName="sibTransNodeCircle" presStyleLbl="alignNode1" presStyleIdx="0" presStyleCnt="8">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8">
        <dgm:presLayoutVars/>
      </dgm:prSet>
      <dgm:spPr/>
    </dgm:pt>
    <dgm:pt modelId="{3DFCE59B-AEDE-4DE2-8B09-D05F047AB42F}" type="pres">
      <dgm:prSet presAssocID="{FFB58190-E438-47AF-86F3-FAEC2813ACF1}" presName="nodeText" presStyleLbl="bgAccFollowNode1" presStyleIdx="0" presStyleCnt="4">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4"/>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8">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8">
        <dgm:presLayoutVars/>
      </dgm:prSet>
      <dgm:spPr/>
    </dgm:pt>
    <dgm:pt modelId="{E8E0C55E-232A-41CA-87BA-45B86ABED6ED}" type="pres">
      <dgm:prSet presAssocID="{CE11A269-561D-4BA1-BC45-87F6759FD368}" presName="nodeText" presStyleLbl="bgAccFollowNode1" presStyleIdx="1" presStyleCnt="4">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4"/>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8">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8">
        <dgm:presLayoutVars/>
      </dgm:prSet>
      <dgm:spPr/>
    </dgm:pt>
    <dgm:pt modelId="{90A7E684-CAA3-435E-B654-85F1BA7D2B87}" type="pres">
      <dgm:prSet presAssocID="{C2A3EC29-44BC-4E51-92DE-E27BF9CD4489}" presName="nodeText" presStyleLbl="bgAccFollowNode1" presStyleIdx="2" presStyleCnt="4">
        <dgm:presLayoutVars>
          <dgm:bulletEnabled val="1"/>
        </dgm:presLayoutVars>
      </dgm:prSet>
      <dgm:spPr/>
    </dgm:pt>
    <dgm:pt modelId="{B0DE4662-8DF3-450A-B6BC-BE4BFB93FA36}" type="pres">
      <dgm:prSet presAssocID="{10254594-A53F-49FE-B0F2-BC233EE7109F}" presName="sibTrans" presStyleCnt="0"/>
      <dgm:spPr/>
    </dgm:pt>
    <dgm:pt modelId="{F0E3652A-4CF6-420F-AF97-06E49318C4BD}" type="pres">
      <dgm:prSet presAssocID="{3C537718-5492-420C-9852-15FACA904E8F}" presName="compositeNode" presStyleCnt="0">
        <dgm:presLayoutVars>
          <dgm:bulletEnabled val="1"/>
        </dgm:presLayoutVars>
      </dgm:prSet>
      <dgm:spPr/>
    </dgm:pt>
    <dgm:pt modelId="{D71CEF85-B1B2-477E-913F-7EDA13F78ACC}" type="pres">
      <dgm:prSet presAssocID="{3C537718-5492-420C-9852-15FACA904E8F}" presName="bgRect" presStyleLbl="bgAccFollowNode1" presStyleIdx="3" presStyleCnt="4"/>
      <dgm:spPr/>
    </dgm:pt>
    <dgm:pt modelId="{30233853-6B85-4BA1-AA65-470624119A03}" type="pres">
      <dgm:prSet presAssocID="{FD814625-BB61-42FB-AC85-C615202BB1D8}" presName="sibTransNodeCircle" presStyleLbl="alignNode1" presStyleIdx="6" presStyleCnt="8">
        <dgm:presLayoutVars>
          <dgm:chMax val="0"/>
          <dgm:bulletEnabled/>
        </dgm:presLayoutVars>
      </dgm:prSet>
      <dgm:spPr/>
    </dgm:pt>
    <dgm:pt modelId="{DF8F1BA4-0F7C-48A4-BFFB-56AB6ADDCD03}" type="pres">
      <dgm:prSet presAssocID="{3C537718-5492-420C-9852-15FACA904E8F}" presName="bottomLine" presStyleLbl="alignNode1" presStyleIdx="7" presStyleCnt="8">
        <dgm:presLayoutVars/>
      </dgm:prSet>
      <dgm:spPr/>
    </dgm:pt>
    <dgm:pt modelId="{E2F2F185-7269-442C-A571-896E03F4B2E1}" type="pres">
      <dgm:prSet presAssocID="{3C537718-5492-420C-9852-15FACA904E8F}" presName="nodeText" presStyleLbl="bgAccFollowNode1" presStyleIdx="3" presStyleCnt="4">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6C8C9607-DC87-4C73-B110-0370029DC5DB}" type="presOf" srcId="{FD814625-BB61-42FB-AC85-C615202BB1D8}" destId="{30233853-6B85-4BA1-AA65-470624119A03}" srcOrd="0" destOrd="0" presId="urn:microsoft.com/office/officeart/2016/7/layout/LinProcess3"/>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427DD928-0A4B-4173-9B46-2FF4C0F094D6}" type="presOf" srcId="{3C537718-5492-420C-9852-15FACA904E8F}" destId="{D71CEF85-B1B2-477E-913F-7EDA13F78ACC}" srcOrd="0" destOrd="0" presId="urn:microsoft.com/office/officeart/2016/7/layout/LinProcess3"/>
    <dgm:cxn modelId="{CAC0865E-727E-4C42-B66E-B220CE2EC64F}" type="presOf" srcId="{3C537718-5492-420C-9852-15FACA904E8F}" destId="{E2F2F185-7269-442C-A571-896E03F4B2E1}" srcOrd="1"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949955DD-0A27-4F57-A99C-441CD9F29833}" srcId="{BB0ECF89-2783-4E78-A209-A16EF114A1AA}" destId="{3C537718-5492-420C-9852-15FACA904E8F}" srcOrd="3" destOrd="0" parTransId="{723D0692-2F6C-4260-B34C-19262AA78D4C}" sibTransId="{FD814625-BB61-42FB-AC85-C615202BB1D8}"/>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 modelId="{110C6460-0539-4D58-A32C-9B0AC0F25DC8}" type="presParOf" srcId="{ACE795D8-4182-4DF1-B098-DD0AD48044C8}" destId="{B0DE4662-8DF3-450A-B6BC-BE4BFB93FA36}" srcOrd="5" destOrd="0" presId="urn:microsoft.com/office/officeart/2016/7/layout/LinProcess3"/>
    <dgm:cxn modelId="{264E71FB-EE90-427D-A9D0-7D02B1FD1341}" type="presParOf" srcId="{ACE795D8-4182-4DF1-B098-DD0AD48044C8}" destId="{F0E3652A-4CF6-420F-AF97-06E49318C4BD}" srcOrd="6" destOrd="0" presId="urn:microsoft.com/office/officeart/2016/7/layout/LinProcess3"/>
    <dgm:cxn modelId="{D7784964-1842-4407-B3F3-529A19009552}" type="presParOf" srcId="{F0E3652A-4CF6-420F-AF97-06E49318C4BD}" destId="{D71CEF85-B1B2-477E-913F-7EDA13F78ACC}" srcOrd="0" destOrd="0" presId="urn:microsoft.com/office/officeart/2016/7/layout/LinProcess3"/>
    <dgm:cxn modelId="{D3C608AC-DBC4-4E83-88C2-865A4D82B9A8}" type="presParOf" srcId="{F0E3652A-4CF6-420F-AF97-06E49318C4BD}" destId="{30233853-6B85-4BA1-AA65-470624119A03}" srcOrd="1" destOrd="0" presId="urn:microsoft.com/office/officeart/2016/7/layout/LinProcess3"/>
    <dgm:cxn modelId="{3B46324D-4659-4A90-83DA-5D61CAC64899}" type="presParOf" srcId="{F0E3652A-4CF6-420F-AF97-06E49318C4BD}" destId="{DF8F1BA4-0F7C-48A4-BFFB-56AB6ADDCD03}" srcOrd="2" destOrd="0" presId="urn:microsoft.com/office/officeart/2016/7/layout/LinProcess3"/>
    <dgm:cxn modelId="{6BBEB20D-E76C-4918-838C-D8F36BBC0CB6}" type="presParOf" srcId="{F0E3652A-4CF6-420F-AF97-06E49318C4BD}" destId="{E2F2F185-7269-442C-A571-896E03F4B2E1}"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912AAC-F493-48EA-8F40-06CC500A30AD}"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53943F41-A70C-4DDA-8083-AC1118CD9DB0}">
      <dgm:prSet custT="1"/>
      <dgm:spPr>
        <a:solidFill>
          <a:schemeClr val="accent1"/>
        </a:solidFill>
      </dgm:spPr>
      <dgm:t>
        <a:bodyPr/>
        <a:lstStyle/>
        <a:p>
          <a:r>
            <a:rPr lang="en-US" sz="3000" b="0" i="0" dirty="0"/>
            <a:t>Clear goals</a:t>
          </a:r>
          <a:endParaRPr lang="en-US" sz="3000" dirty="0"/>
        </a:p>
      </dgm:t>
    </dgm:pt>
    <dgm:pt modelId="{715B45CD-A47E-4528-8B28-CE68C88AAD73}" type="parTrans" cxnId="{B82D0AB0-63A6-4534-ABA4-E51FFECC8A20}">
      <dgm:prSet/>
      <dgm:spPr/>
      <dgm:t>
        <a:bodyPr/>
        <a:lstStyle/>
        <a:p>
          <a:endParaRPr lang="en-US"/>
        </a:p>
      </dgm:t>
    </dgm:pt>
    <dgm:pt modelId="{928B7DA8-6845-4BB1-AA3A-6CCE2A843823}" type="sibTrans" cxnId="{B82D0AB0-63A6-4534-ABA4-E51FFECC8A20}">
      <dgm:prSet/>
      <dgm:spPr/>
      <dgm:t>
        <a:bodyPr/>
        <a:lstStyle/>
        <a:p>
          <a:endParaRPr lang="en-US"/>
        </a:p>
      </dgm:t>
    </dgm:pt>
    <dgm:pt modelId="{D7244BF4-FD05-43CC-B238-23451989439A}">
      <dgm:prSet custT="1"/>
      <dgm:spPr>
        <a:solidFill>
          <a:schemeClr val="tx1"/>
        </a:solidFill>
      </dgm:spPr>
      <dgm:t>
        <a:bodyPr/>
        <a:lstStyle/>
        <a:p>
          <a:r>
            <a:rPr lang="en-US" sz="2400" b="0" i="0" dirty="0"/>
            <a:t>Max of 3 skills</a:t>
          </a:r>
          <a:endParaRPr lang="en-US" sz="2400" dirty="0"/>
        </a:p>
      </dgm:t>
    </dgm:pt>
    <dgm:pt modelId="{E5C6402A-FD93-48B2-B318-3119081A2964}" type="parTrans" cxnId="{A89DB027-378B-4D41-8FBB-F26ABE2AA39F}">
      <dgm:prSet/>
      <dgm:spPr/>
      <dgm:t>
        <a:bodyPr/>
        <a:lstStyle/>
        <a:p>
          <a:endParaRPr lang="en-US"/>
        </a:p>
      </dgm:t>
    </dgm:pt>
    <dgm:pt modelId="{3E38D807-3B41-404A-985F-EEAAF90999C9}" type="sibTrans" cxnId="{A89DB027-378B-4D41-8FBB-F26ABE2AA39F}">
      <dgm:prSet/>
      <dgm:spPr/>
      <dgm:t>
        <a:bodyPr/>
        <a:lstStyle/>
        <a:p>
          <a:endParaRPr lang="en-US"/>
        </a:p>
      </dgm:t>
    </dgm:pt>
    <dgm:pt modelId="{7984D506-BF9A-4FA8-9AFE-F3084A1A3979}">
      <dgm:prSet custT="1"/>
      <dgm:spPr>
        <a:solidFill>
          <a:schemeClr val="tx1"/>
        </a:solidFill>
      </dgm:spPr>
      <dgm:t>
        <a:bodyPr/>
        <a:lstStyle/>
        <a:p>
          <a:r>
            <a:rPr lang="en-US" sz="2400" b="0" i="0" dirty="0"/>
            <a:t>Skill 1: The patient interview</a:t>
          </a:r>
          <a:endParaRPr lang="en-US" sz="2400" dirty="0"/>
        </a:p>
      </dgm:t>
    </dgm:pt>
    <dgm:pt modelId="{C1CB7A38-8255-4705-9251-0B4FC5F9F727}" type="parTrans" cxnId="{86CB1CF0-41DF-4746-B30B-A0C6F496FB38}">
      <dgm:prSet/>
      <dgm:spPr/>
      <dgm:t>
        <a:bodyPr/>
        <a:lstStyle/>
        <a:p>
          <a:endParaRPr lang="en-US"/>
        </a:p>
      </dgm:t>
    </dgm:pt>
    <dgm:pt modelId="{E81CDA1D-8AE7-4084-B806-3FA2C5C2ABB6}" type="sibTrans" cxnId="{86CB1CF0-41DF-4746-B30B-A0C6F496FB38}">
      <dgm:prSet/>
      <dgm:spPr/>
      <dgm:t>
        <a:bodyPr/>
        <a:lstStyle/>
        <a:p>
          <a:endParaRPr lang="en-US"/>
        </a:p>
      </dgm:t>
    </dgm:pt>
    <dgm:pt modelId="{42DDD681-E8A4-479C-868A-088698027417}">
      <dgm:prSet custT="1"/>
      <dgm:spPr>
        <a:solidFill>
          <a:schemeClr val="accent1"/>
        </a:solidFill>
      </dgm:spPr>
      <dgm:t>
        <a:bodyPr/>
        <a:lstStyle/>
        <a:p>
          <a:r>
            <a:rPr lang="en-US" sz="2400" b="0" i="0" dirty="0"/>
            <a:t>Audience question: Sub-skills?</a:t>
          </a:r>
          <a:endParaRPr lang="en-US" sz="2400" dirty="0"/>
        </a:p>
      </dgm:t>
    </dgm:pt>
    <dgm:pt modelId="{91220EF4-6323-432E-B008-0B2B15457D8E}" type="parTrans" cxnId="{316B271B-3561-46E6-9A85-E2D619505D71}">
      <dgm:prSet/>
      <dgm:spPr/>
      <dgm:t>
        <a:bodyPr/>
        <a:lstStyle/>
        <a:p>
          <a:endParaRPr lang="en-US"/>
        </a:p>
      </dgm:t>
    </dgm:pt>
    <dgm:pt modelId="{BC0C80C2-9DC0-4A04-8058-9F0E713440F6}" type="sibTrans" cxnId="{316B271B-3561-46E6-9A85-E2D619505D71}">
      <dgm:prSet/>
      <dgm:spPr/>
      <dgm:t>
        <a:bodyPr/>
        <a:lstStyle/>
        <a:p>
          <a:endParaRPr lang="en-US"/>
        </a:p>
      </dgm:t>
    </dgm:pt>
    <dgm:pt modelId="{1E1FC544-7C27-455B-BE8B-9C889F525878}">
      <dgm:prSet/>
      <dgm:spPr>
        <a:solidFill>
          <a:schemeClr val="tx1"/>
        </a:solidFill>
      </dgm:spPr>
      <dgm:t>
        <a:bodyPr/>
        <a:lstStyle/>
        <a:p>
          <a:r>
            <a:rPr lang="en-US" b="0" i="0" dirty="0"/>
            <a:t>Instruction: Begin with the end in mind. What do our students need to be able to know and do?</a:t>
          </a:r>
          <a:endParaRPr lang="en-US" dirty="0"/>
        </a:p>
      </dgm:t>
    </dgm:pt>
    <dgm:pt modelId="{747C8F95-A021-4D1A-A8A8-5273A1014DA4}" type="parTrans" cxnId="{05647521-2229-4AE6-B6E5-F39FBFA07471}">
      <dgm:prSet/>
      <dgm:spPr/>
      <dgm:t>
        <a:bodyPr/>
        <a:lstStyle/>
        <a:p>
          <a:endParaRPr lang="en-US"/>
        </a:p>
      </dgm:t>
    </dgm:pt>
    <dgm:pt modelId="{FC932213-BADF-4FC7-B535-8AA262B3547F}" type="sibTrans" cxnId="{05647521-2229-4AE6-B6E5-F39FBFA07471}">
      <dgm:prSet/>
      <dgm:spPr/>
      <dgm:t>
        <a:bodyPr/>
        <a:lstStyle/>
        <a:p>
          <a:endParaRPr lang="en-US"/>
        </a:p>
      </dgm:t>
    </dgm:pt>
    <dgm:pt modelId="{2D87DEC4-E4A2-4E16-83D0-DC8EA8D3A740}" type="pres">
      <dgm:prSet presAssocID="{72912AAC-F493-48EA-8F40-06CC500A30AD}" presName="cycle" presStyleCnt="0">
        <dgm:presLayoutVars>
          <dgm:dir/>
          <dgm:resizeHandles val="exact"/>
        </dgm:presLayoutVars>
      </dgm:prSet>
      <dgm:spPr/>
    </dgm:pt>
    <dgm:pt modelId="{A93FFDA0-81C8-404E-A45B-006727A9E0B5}" type="pres">
      <dgm:prSet presAssocID="{53943F41-A70C-4DDA-8083-AC1118CD9DB0}" presName="node" presStyleLbl="node1" presStyleIdx="0" presStyleCnt="5">
        <dgm:presLayoutVars>
          <dgm:bulletEnabled val="1"/>
        </dgm:presLayoutVars>
      </dgm:prSet>
      <dgm:spPr/>
    </dgm:pt>
    <dgm:pt modelId="{AE555596-9E51-4591-9F40-D0A3BD0E7A3D}" type="pres">
      <dgm:prSet presAssocID="{53943F41-A70C-4DDA-8083-AC1118CD9DB0}" presName="spNode" presStyleCnt="0"/>
      <dgm:spPr/>
    </dgm:pt>
    <dgm:pt modelId="{EB0A91DB-9BF3-4055-873F-E166B30B15CE}" type="pres">
      <dgm:prSet presAssocID="{928B7DA8-6845-4BB1-AA3A-6CCE2A843823}" presName="sibTrans" presStyleLbl="sibTrans1D1" presStyleIdx="0" presStyleCnt="5"/>
      <dgm:spPr/>
    </dgm:pt>
    <dgm:pt modelId="{C91F5CA6-9F03-4311-8FEB-73897CD6B446}" type="pres">
      <dgm:prSet presAssocID="{D7244BF4-FD05-43CC-B238-23451989439A}" presName="node" presStyleLbl="node1" presStyleIdx="1" presStyleCnt="5" custRadScaleRad="98952" custRadScaleInc="-2530">
        <dgm:presLayoutVars>
          <dgm:bulletEnabled val="1"/>
        </dgm:presLayoutVars>
      </dgm:prSet>
      <dgm:spPr/>
    </dgm:pt>
    <dgm:pt modelId="{6435BAE0-27C6-4ACA-8DDD-DAC637C9DD1C}" type="pres">
      <dgm:prSet presAssocID="{D7244BF4-FD05-43CC-B238-23451989439A}" presName="spNode" presStyleCnt="0"/>
      <dgm:spPr/>
    </dgm:pt>
    <dgm:pt modelId="{A6BB7AF0-E59C-49CB-9A39-C99CD96DE691}" type="pres">
      <dgm:prSet presAssocID="{3E38D807-3B41-404A-985F-EEAAF90999C9}" presName="sibTrans" presStyleLbl="sibTrans1D1" presStyleIdx="1" presStyleCnt="5"/>
      <dgm:spPr/>
    </dgm:pt>
    <dgm:pt modelId="{2C5B4344-7336-4586-A32C-38F52693847B}" type="pres">
      <dgm:prSet presAssocID="{7984D506-BF9A-4FA8-9AFE-F3084A1A3979}" presName="node" presStyleLbl="node1" presStyleIdx="2" presStyleCnt="5" custScaleX="119222">
        <dgm:presLayoutVars>
          <dgm:bulletEnabled val="1"/>
        </dgm:presLayoutVars>
      </dgm:prSet>
      <dgm:spPr/>
    </dgm:pt>
    <dgm:pt modelId="{544B0F28-55B7-473A-A575-B87F796028D0}" type="pres">
      <dgm:prSet presAssocID="{7984D506-BF9A-4FA8-9AFE-F3084A1A3979}" presName="spNode" presStyleCnt="0"/>
      <dgm:spPr/>
    </dgm:pt>
    <dgm:pt modelId="{0AF0151E-1F64-4B4B-92C6-4CE0C11B7BB1}" type="pres">
      <dgm:prSet presAssocID="{E81CDA1D-8AE7-4084-B806-3FA2C5C2ABB6}" presName="sibTrans" presStyleLbl="sibTrans1D1" presStyleIdx="2" presStyleCnt="5"/>
      <dgm:spPr/>
    </dgm:pt>
    <dgm:pt modelId="{1A398741-1573-4563-A325-C9677150A9A5}" type="pres">
      <dgm:prSet presAssocID="{42DDD681-E8A4-479C-868A-088698027417}" presName="node" presStyleLbl="node1" presStyleIdx="3" presStyleCnt="5">
        <dgm:presLayoutVars>
          <dgm:bulletEnabled val="1"/>
        </dgm:presLayoutVars>
      </dgm:prSet>
      <dgm:spPr/>
    </dgm:pt>
    <dgm:pt modelId="{DE8A3B96-A365-4DA3-B709-0DA0C7B0B1E1}" type="pres">
      <dgm:prSet presAssocID="{42DDD681-E8A4-479C-868A-088698027417}" presName="spNode" presStyleCnt="0"/>
      <dgm:spPr/>
    </dgm:pt>
    <dgm:pt modelId="{1ECE5866-DA88-479D-98EB-8F772EC6BB5E}" type="pres">
      <dgm:prSet presAssocID="{BC0C80C2-9DC0-4A04-8058-9F0E713440F6}" presName="sibTrans" presStyleLbl="sibTrans1D1" presStyleIdx="3" presStyleCnt="5"/>
      <dgm:spPr/>
    </dgm:pt>
    <dgm:pt modelId="{02CE9D5A-107F-4677-83EC-AEE7CFD300A5}" type="pres">
      <dgm:prSet presAssocID="{1E1FC544-7C27-455B-BE8B-9C889F525878}" presName="node" presStyleLbl="node1" presStyleIdx="4" presStyleCnt="5" custScaleX="164821" custScaleY="159785">
        <dgm:presLayoutVars>
          <dgm:bulletEnabled val="1"/>
        </dgm:presLayoutVars>
      </dgm:prSet>
      <dgm:spPr/>
    </dgm:pt>
    <dgm:pt modelId="{7ADEFFC8-3A35-48E6-984F-B280CEFB2269}" type="pres">
      <dgm:prSet presAssocID="{1E1FC544-7C27-455B-BE8B-9C889F525878}" presName="spNode" presStyleCnt="0"/>
      <dgm:spPr/>
    </dgm:pt>
    <dgm:pt modelId="{A0BEA12B-5F58-4F9A-97FF-A35B7F184438}" type="pres">
      <dgm:prSet presAssocID="{FC932213-BADF-4FC7-B535-8AA262B3547F}" presName="sibTrans" presStyleLbl="sibTrans1D1" presStyleIdx="4" presStyleCnt="5"/>
      <dgm:spPr/>
    </dgm:pt>
  </dgm:ptLst>
  <dgm:cxnLst>
    <dgm:cxn modelId="{FA22F205-B319-4734-A3D7-02D37B45ADA8}" type="presOf" srcId="{D7244BF4-FD05-43CC-B238-23451989439A}" destId="{C91F5CA6-9F03-4311-8FEB-73897CD6B446}" srcOrd="0" destOrd="0" presId="urn:microsoft.com/office/officeart/2005/8/layout/cycle5"/>
    <dgm:cxn modelId="{AD2FFE05-49C5-45F0-B759-FEB2184B6AF9}" type="presOf" srcId="{E81CDA1D-8AE7-4084-B806-3FA2C5C2ABB6}" destId="{0AF0151E-1F64-4B4B-92C6-4CE0C11B7BB1}" srcOrd="0" destOrd="0" presId="urn:microsoft.com/office/officeart/2005/8/layout/cycle5"/>
    <dgm:cxn modelId="{CFC49F09-BF41-4A9F-A209-47EE7ADD8D05}" type="presOf" srcId="{1E1FC544-7C27-455B-BE8B-9C889F525878}" destId="{02CE9D5A-107F-4677-83EC-AEE7CFD300A5}" srcOrd="0" destOrd="0" presId="urn:microsoft.com/office/officeart/2005/8/layout/cycle5"/>
    <dgm:cxn modelId="{316B271B-3561-46E6-9A85-E2D619505D71}" srcId="{72912AAC-F493-48EA-8F40-06CC500A30AD}" destId="{42DDD681-E8A4-479C-868A-088698027417}" srcOrd="3" destOrd="0" parTransId="{91220EF4-6323-432E-B008-0B2B15457D8E}" sibTransId="{BC0C80C2-9DC0-4A04-8058-9F0E713440F6}"/>
    <dgm:cxn modelId="{9EE27C1E-27D7-4880-9868-775BBEA229AE}" type="presOf" srcId="{3E38D807-3B41-404A-985F-EEAAF90999C9}" destId="{A6BB7AF0-E59C-49CB-9A39-C99CD96DE691}" srcOrd="0" destOrd="0" presId="urn:microsoft.com/office/officeart/2005/8/layout/cycle5"/>
    <dgm:cxn modelId="{05647521-2229-4AE6-B6E5-F39FBFA07471}" srcId="{72912AAC-F493-48EA-8F40-06CC500A30AD}" destId="{1E1FC544-7C27-455B-BE8B-9C889F525878}" srcOrd="4" destOrd="0" parTransId="{747C8F95-A021-4D1A-A8A8-5273A1014DA4}" sibTransId="{FC932213-BADF-4FC7-B535-8AA262B3547F}"/>
    <dgm:cxn modelId="{A89DB027-378B-4D41-8FBB-F26ABE2AA39F}" srcId="{72912AAC-F493-48EA-8F40-06CC500A30AD}" destId="{D7244BF4-FD05-43CC-B238-23451989439A}" srcOrd="1" destOrd="0" parTransId="{E5C6402A-FD93-48B2-B318-3119081A2964}" sibTransId="{3E38D807-3B41-404A-985F-EEAAF90999C9}"/>
    <dgm:cxn modelId="{8487355E-B3C1-4BB2-8514-DA404CEEA6BD}" type="presOf" srcId="{928B7DA8-6845-4BB1-AA3A-6CCE2A843823}" destId="{EB0A91DB-9BF3-4055-873F-E166B30B15CE}" srcOrd="0" destOrd="0" presId="urn:microsoft.com/office/officeart/2005/8/layout/cycle5"/>
    <dgm:cxn modelId="{F9F7D263-BC6E-4995-A136-1CE996927B74}" type="presOf" srcId="{FC932213-BADF-4FC7-B535-8AA262B3547F}" destId="{A0BEA12B-5F58-4F9A-97FF-A35B7F184438}" srcOrd="0" destOrd="0" presId="urn:microsoft.com/office/officeart/2005/8/layout/cycle5"/>
    <dgm:cxn modelId="{C423625A-9781-46FB-8C0C-86AB41B4F471}" type="presOf" srcId="{42DDD681-E8A4-479C-868A-088698027417}" destId="{1A398741-1573-4563-A325-C9677150A9A5}" srcOrd="0" destOrd="0" presId="urn:microsoft.com/office/officeart/2005/8/layout/cycle5"/>
    <dgm:cxn modelId="{563DAB8F-201B-4114-AFD2-DC4C036292B5}" type="presOf" srcId="{BC0C80C2-9DC0-4A04-8058-9F0E713440F6}" destId="{1ECE5866-DA88-479D-98EB-8F772EC6BB5E}" srcOrd="0" destOrd="0" presId="urn:microsoft.com/office/officeart/2005/8/layout/cycle5"/>
    <dgm:cxn modelId="{26FE249D-5204-453C-B52E-E94D16432239}" type="presOf" srcId="{72912AAC-F493-48EA-8F40-06CC500A30AD}" destId="{2D87DEC4-E4A2-4E16-83D0-DC8EA8D3A740}" srcOrd="0" destOrd="0" presId="urn:microsoft.com/office/officeart/2005/8/layout/cycle5"/>
    <dgm:cxn modelId="{B82D0AB0-63A6-4534-ABA4-E51FFECC8A20}" srcId="{72912AAC-F493-48EA-8F40-06CC500A30AD}" destId="{53943F41-A70C-4DDA-8083-AC1118CD9DB0}" srcOrd="0" destOrd="0" parTransId="{715B45CD-A47E-4528-8B28-CE68C88AAD73}" sibTransId="{928B7DA8-6845-4BB1-AA3A-6CCE2A843823}"/>
    <dgm:cxn modelId="{93C373BF-FB03-4FB1-AA8C-D4059D9CB010}" type="presOf" srcId="{53943F41-A70C-4DDA-8083-AC1118CD9DB0}" destId="{A93FFDA0-81C8-404E-A45B-006727A9E0B5}" srcOrd="0" destOrd="0" presId="urn:microsoft.com/office/officeart/2005/8/layout/cycle5"/>
    <dgm:cxn modelId="{CE8CC1CC-8DB2-4DD0-A478-AC8622A5DD3D}" type="presOf" srcId="{7984D506-BF9A-4FA8-9AFE-F3084A1A3979}" destId="{2C5B4344-7336-4586-A32C-38F52693847B}" srcOrd="0" destOrd="0" presId="urn:microsoft.com/office/officeart/2005/8/layout/cycle5"/>
    <dgm:cxn modelId="{86CB1CF0-41DF-4746-B30B-A0C6F496FB38}" srcId="{72912AAC-F493-48EA-8F40-06CC500A30AD}" destId="{7984D506-BF9A-4FA8-9AFE-F3084A1A3979}" srcOrd="2" destOrd="0" parTransId="{C1CB7A38-8255-4705-9251-0B4FC5F9F727}" sibTransId="{E81CDA1D-8AE7-4084-B806-3FA2C5C2ABB6}"/>
    <dgm:cxn modelId="{AA6CFB04-69C3-4C79-B742-D2DDBD4013B8}" type="presParOf" srcId="{2D87DEC4-E4A2-4E16-83D0-DC8EA8D3A740}" destId="{A93FFDA0-81C8-404E-A45B-006727A9E0B5}" srcOrd="0" destOrd="0" presId="urn:microsoft.com/office/officeart/2005/8/layout/cycle5"/>
    <dgm:cxn modelId="{B00CFB71-F9DD-4BB9-B05B-D09B2F23DEF9}" type="presParOf" srcId="{2D87DEC4-E4A2-4E16-83D0-DC8EA8D3A740}" destId="{AE555596-9E51-4591-9F40-D0A3BD0E7A3D}" srcOrd="1" destOrd="0" presId="urn:microsoft.com/office/officeart/2005/8/layout/cycle5"/>
    <dgm:cxn modelId="{E5AB25A2-54D6-4286-84AC-98B79FF6BEAF}" type="presParOf" srcId="{2D87DEC4-E4A2-4E16-83D0-DC8EA8D3A740}" destId="{EB0A91DB-9BF3-4055-873F-E166B30B15CE}" srcOrd="2" destOrd="0" presId="urn:microsoft.com/office/officeart/2005/8/layout/cycle5"/>
    <dgm:cxn modelId="{CAB42561-A377-43ED-815B-8CDE9E0F39EB}" type="presParOf" srcId="{2D87DEC4-E4A2-4E16-83D0-DC8EA8D3A740}" destId="{C91F5CA6-9F03-4311-8FEB-73897CD6B446}" srcOrd="3" destOrd="0" presId="urn:microsoft.com/office/officeart/2005/8/layout/cycle5"/>
    <dgm:cxn modelId="{4943ABF0-9454-45FA-8217-797ED1632DDC}" type="presParOf" srcId="{2D87DEC4-E4A2-4E16-83D0-DC8EA8D3A740}" destId="{6435BAE0-27C6-4ACA-8DDD-DAC637C9DD1C}" srcOrd="4" destOrd="0" presId="urn:microsoft.com/office/officeart/2005/8/layout/cycle5"/>
    <dgm:cxn modelId="{E1B297B8-8882-460E-A62A-58A1A336FE54}" type="presParOf" srcId="{2D87DEC4-E4A2-4E16-83D0-DC8EA8D3A740}" destId="{A6BB7AF0-E59C-49CB-9A39-C99CD96DE691}" srcOrd="5" destOrd="0" presId="urn:microsoft.com/office/officeart/2005/8/layout/cycle5"/>
    <dgm:cxn modelId="{BD71FEC7-0AD4-4BCB-8EFE-90B03BEF54AC}" type="presParOf" srcId="{2D87DEC4-E4A2-4E16-83D0-DC8EA8D3A740}" destId="{2C5B4344-7336-4586-A32C-38F52693847B}" srcOrd="6" destOrd="0" presId="urn:microsoft.com/office/officeart/2005/8/layout/cycle5"/>
    <dgm:cxn modelId="{83BBD0CE-E768-4034-B9C7-6929B37606B1}" type="presParOf" srcId="{2D87DEC4-E4A2-4E16-83D0-DC8EA8D3A740}" destId="{544B0F28-55B7-473A-A575-B87F796028D0}" srcOrd="7" destOrd="0" presId="urn:microsoft.com/office/officeart/2005/8/layout/cycle5"/>
    <dgm:cxn modelId="{E2A1FDBA-2F60-48A7-97BD-EB4D8BBE9831}" type="presParOf" srcId="{2D87DEC4-E4A2-4E16-83D0-DC8EA8D3A740}" destId="{0AF0151E-1F64-4B4B-92C6-4CE0C11B7BB1}" srcOrd="8" destOrd="0" presId="urn:microsoft.com/office/officeart/2005/8/layout/cycle5"/>
    <dgm:cxn modelId="{CD707B32-866D-492B-A2C7-79FC49757F61}" type="presParOf" srcId="{2D87DEC4-E4A2-4E16-83D0-DC8EA8D3A740}" destId="{1A398741-1573-4563-A325-C9677150A9A5}" srcOrd="9" destOrd="0" presId="urn:microsoft.com/office/officeart/2005/8/layout/cycle5"/>
    <dgm:cxn modelId="{29B052C2-F03E-4F65-94A5-193031A37D4C}" type="presParOf" srcId="{2D87DEC4-E4A2-4E16-83D0-DC8EA8D3A740}" destId="{DE8A3B96-A365-4DA3-B709-0DA0C7B0B1E1}" srcOrd="10" destOrd="0" presId="urn:microsoft.com/office/officeart/2005/8/layout/cycle5"/>
    <dgm:cxn modelId="{9B1FE91E-339E-490C-9C23-5D4F1B9CC7A8}" type="presParOf" srcId="{2D87DEC4-E4A2-4E16-83D0-DC8EA8D3A740}" destId="{1ECE5866-DA88-479D-98EB-8F772EC6BB5E}" srcOrd="11" destOrd="0" presId="urn:microsoft.com/office/officeart/2005/8/layout/cycle5"/>
    <dgm:cxn modelId="{853E5ED7-552D-42AD-95FB-3429BC65DEC8}" type="presParOf" srcId="{2D87DEC4-E4A2-4E16-83D0-DC8EA8D3A740}" destId="{02CE9D5A-107F-4677-83EC-AEE7CFD300A5}" srcOrd="12" destOrd="0" presId="urn:microsoft.com/office/officeart/2005/8/layout/cycle5"/>
    <dgm:cxn modelId="{37A8AC7B-916C-4A5F-8CF4-318594BD6001}" type="presParOf" srcId="{2D87DEC4-E4A2-4E16-83D0-DC8EA8D3A740}" destId="{7ADEFFC8-3A35-48E6-984F-B280CEFB2269}" srcOrd="13" destOrd="0" presId="urn:microsoft.com/office/officeart/2005/8/layout/cycle5"/>
    <dgm:cxn modelId="{52F8F16D-F6BC-43F3-BF4D-96394998C01E}" type="presParOf" srcId="{2D87DEC4-E4A2-4E16-83D0-DC8EA8D3A740}" destId="{A0BEA12B-5F58-4F9A-97FF-A35B7F18443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1815"/>
          <a:ext cx="11183361" cy="91991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278273" y="208795"/>
          <a:ext cx="505952" cy="505952"/>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062499" y="1815"/>
          <a:ext cx="10120861" cy="91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57" tIns="97357" rIns="97357" bIns="97357" numCol="1" spcCol="1270" anchor="ctr" anchorCtr="0">
          <a:noAutofit/>
        </a:bodyPr>
        <a:lstStyle/>
        <a:p>
          <a:pPr marL="0" lvl="0" indent="0" algn="l" defTabSz="977900">
            <a:lnSpc>
              <a:spcPct val="100000"/>
            </a:lnSpc>
            <a:spcBef>
              <a:spcPct val="0"/>
            </a:spcBef>
            <a:spcAft>
              <a:spcPct val="35000"/>
            </a:spcAft>
            <a:buNone/>
          </a:pPr>
          <a:r>
            <a:rPr lang="en-US" sz="2200" kern="1200" dirty="0"/>
            <a:t>Define the OSCE Method and how is it structured?</a:t>
          </a:r>
        </a:p>
      </dsp:txBody>
      <dsp:txXfrm>
        <a:off x="1062499" y="1815"/>
        <a:ext cx="10120861" cy="919913"/>
      </dsp:txXfrm>
    </dsp:sp>
    <dsp:sp modelId="{DB8ABDAA-976A-4A84-A3C3-277080E19DCA}">
      <dsp:nvSpPr>
        <dsp:cNvPr id="0" name=""/>
        <dsp:cNvSpPr/>
      </dsp:nvSpPr>
      <dsp:spPr>
        <a:xfrm>
          <a:off x="0" y="1151706"/>
          <a:ext cx="11183361" cy="91991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278273" y="1358686"/>
          <a:ext cx="505952" cy="505952"/>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062499" y="1151706"/>
          <a:ext cx="10120861" cy="91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57" tIns="97357" rIns="97357" bIns="97357" numCol="1" spcCol="1270" anchor="ctr" anchorCtr="0">
          <a:noAutofit/>
        </a:bodyPr>
        <a:lstStyle/>
        <a:p>
          <a:pPr marL="0" lvl="0" indent="0" algn="l" defTabSz="977900">
            <a:lnSpc>
              <a:spcPct val="100000"/>
            </a:lnSpc>
            <a:spcBef>
              <a:spcPct val="0"/>
            </a:spcBef>
            <a:spcAft>
              <a:spcPct val="35000"/>
            </a:spcAft>
            <a:buNone/>
          </a:pPr>
          <a:r>
            <a:rPr lang="en-US" sz="2200" b="0" i="0" kern="1200" dirty="0"/>
            <a:t>How can CTE and other content teachers use the OSCE to guide their curriculum and instruction for a wide range of diverse student learners?</a:t>
          </a:r>
          <a:endParaRPr lang="en-US" sz="2200" kern="1200" dirty="0"/>
        </a:p>
      </dsp:txBody>
      <dsp:txXfrm>
        <a:off x="1062499" y="1151706"/>
        <a:ext cx="10120861" cy="919913"/>
      </dsp:txXfrm>
    </dsp:sp>
    <dsp:sp modelId="{C2FCE80A-DCA0-4D7F-8F72-19CB2337E588}">
      <dsp:nvSpPr>
        <dsp:cNvPr id="0" name=""/>
        <dsp:cNvSpPr/>
      </dsp:nvSpPr>
      <dsp:spPr>
        <a:xfrm>
          <a:off x="0" y="2301597"/>
          <a:ext cx="11183361" cy="91991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278273" y="2508578"/>
          <a:ext cx="505952" cy="505952"/>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062499" y="2301597"/>
          <a:ext cx="10120861" cy="91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57" tIns="97357" rIns="97357" bIns="97357" numCol="1" spcCol="1270" anchor="ctr" anchorCtr="0">
          <a:noAutofit/>
        </a:bodyPr>
        <a:lstStyle/>
        <a:p>
          <a:pPr marL="0" lvl="0" indent="0" algn="l" defTabSz="977900">
            <a:lnSpc>
              <a:spcPct val="100000"/>
            </a:lnSpc>
            <a:spcBef>
              <a:spcPct val="0"/>
            </a:spcBef>
            <a:spcAft>
              <a:spcPct val="35000"/>
            </a:spcAft>
            <a:buNone/>
          </a:pPr>
          <a:r>
            <a:rPr lang="en-US" sz="2200" b="0" i="0" kern="1200" dirty="0"/>
            <a:t>How can we utilize OSCE data and feedback to guide students toward progress in their CTE or other academic pathways?</a:t>
          </a:r>
          <a:endParaRPr lang="en-US" sz="2200" kern="1200" dirty="0"/>
        </a:p>
      </dsp:txBody>
      <dsp:txXfrm>
        <a:off x="1062499" y="2301597"/>
        <a:ext cx="10120861" cy="919913"/>
      </dsp:txXfrm>
    </dsp:sp>
    <dsp:sp modelId="{343A76ED-9DD6-4B0A-830E-16ED952B3D06}">
      <dsp:nvSpPr>
        <dsp:cNvPr id="0" name=""/>
        <dsp:cNvSpPr/>
      </dsp:nvSpPr>
      <dsp:spPr>
        <a:xfrm>
          <a:off x="0" y="3451488"/>
          <a:ext cx="11183361" cy="919913"/>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278273" y="3658469"/>
          <a:ext cx="505952" cy="505952"/>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062499" y="3451488"/>
          <a:ext cx="10120861" cy="919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357" tIns="97357" rIns="97357" bIns="97357" numCol="1" spcCol="1270" anchor="ctr" anchorCtr="0">
          <a:noAutofit/>
        </a:bodyPr>
        <a:lstStyle/>
        <a:p>
          <a:pPr marL="0" lvl="0" indent="0" algn="l" defTabSz="977900">
            <a:lnSpc>
              <a:spcPct val="100000"/>
            </a:lnSpc>
            <a:spcBef>
              <a:spcPct val="0"/>
            </a:spcBef>
            <a:spcAft>
              <a:spcPct val="35000"/>
            </a:spcAft>
            <a:buNone/>
          </a:pPr>
          <a:r>
            <a:rPr lang="en-US" sz="2200" kern="1200" dirty="0"/>
            <a:t>Creating an OSCE – Collaboration is key.</a:t>
          </a:r>
        </a:p>
      </dsp:txBody>
      <dsp:txXfrm>
        <a:off x="1062499" y="3451488"/>
        <a:ext cx="10120861" cy="919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548"/>
          <a:ext cx="11156279" cy="1283194"/>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88166" y="289267"/>
          <a:ext cx="705757" cy="705757"/>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482090" y="548"/>
          <a:ext cx="9674188" cy="128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05" tIns="135805" rIns="135805" bIns="135805" numCol="1" spcCol="1270" anchor="ctr" anchorCtr="0">
          <a:noAutofit/>
        </a:bodyPr>
        <a:lstStyle/>
        <a:p>
          <a:pPr marL="0" lvl="0" indent="0" algn="l" defTabSz="1111250">
            <a:lnSpc>
              <a:spcPct val="90000"/>
            </a:lnSpc>
            <a:spcBef>
              <a:spcPct val="0"/>
            </a:spcBef>
            <a:spcAft>
              <a:spcPct val="35000"/>
            </a:spcAft>
            <a:buNone/>
          </a:pPr>
          <a:r>
            <a:rPr lang="en-US" sz="2500" kern="1200" dirty="0"/>
            <a:t>You are invited and encouraged to participate through the TEAMS chat feature or through the Remind app.</a:t>
          </a:r>
        </a:p>
      </dsp:txBody>
      <dsp:txXfrm>
        <a:off x="1482090" y="548"/>
        <a:ext cx="9674188" cy="1283194"/>
      </dsp:txXfrm>
    </dsp:sp>
    <dsp:sp modelId="{C2FCE80A-DCA0-4D7F-8F72-19CB2337E588}">
      <dsp:nvSpPr>
        <dsp:cNvPr id="0" name=""/>
        <dsp:cNvSpPr/>
      </dsp:nvSpPr>
      <dsp:spPr>
        <a:xfrm>
          <a:off x="0" y="1604542"/>
          <a:ext cx="11156279" cy="1283194"/>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88166" y="1893260"/>
          <a:ext cx="705757" cy="705757"/>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482090" y="1604542"/>
          <a:ext cx="9674188" cy="128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05" tIns="135805" rIns="135805" bIns="135805" numCol="1" spcCol="1270" anchor="ctr" anchorCtr="0">
          <a:noAutofit/>
        </a:bodyPr>
        <a:lstStyle/>
        <a:p>
          <a:pPr marL="0" lvl="0" indent="0" algn="l" defTabSz="1111250">
            <a:lnSpc>
              <a:spcPct val="90000"/>
            </a:lnSpc>
            <a:spcBef>
              <a:spcPct val="0"/>
            </a:spcBef>
            <a:spcAft>
              <a:spcPct val="35000"/>
            </a:spcAft>
            <a:buNone/>
          </a:pPr>
          <a:r>
            <a:rPr lang="en-US" sz="2500" b="0" i="0" kern="1200" dirty="0">
              <a:solidFill>
                <a:schemeClr val="accent1"/>
              </a:solidFill>
            </a:rPr>
            <a:t>Join the PD Remind – no group messaging</a:t>
          </a:r>
        </a:p>
        <a:p>
          <a:pPr marL="0" lvl="0" indent="0" algn="l" defTabSz="1111250">
            <a:lnSpc>
              <a:spcPct val="90000"/>
            </a:lnSpc>
            <a:spcBef>
              <a:spcPct val="0"/>
            </a:spcBef>
            <a:spcAft>
              <a:spcPct val="35000"/>
            </a:spcAft>
            <a:buNone/>
          </a:pPr>
          <a:r>
            <a:rPr lang="en-US" sz="2500" b="0" i="0" kern="1200" dirty="0">
              <a:solidFill>
                <a:schemeClr val="accent1"/>
              </a:solidFill>
            </a:rPr>
            <a:t>Text </a:t>
          </a:r>
          <a:r>
            <a:rPr lang="en-US" sz="2500" b="1" i="0" kern="1200" dirty="0">
              <a:solidFill>
                <a:schemeClr val="accent1"/>
              </a:solidFill>
            </a:rPr>
            <a:t>@theosce </a:t>
          </a:r>
          <a:r>
            <a:rPr lang="en-US" sz="2500" b="0" i="0" kern="1200" dirty="0">
              <a:solidFill>
                <a:schemeClr val="accent1"/>
              </a:solidFill>
            </a:rPr>
            <a:t>to the number 81010</a:t>
          </a:r>
          <a:endParaRPr lang="en-US" sz="2500" kern="1200" dirty="0">
            <a:solidFill>
              <a:schemeClr val="accent1"/>
            </a:solidFill>
          </a:endParaRPr>
        </a:p>
      </dsp:txBody>
      <dsp:txXfrm>
        <a:off x="1482090" y="1604542"/>
        <a:ext cx="9674188" cy="1283194"/>
      </dsp:txXfrm>
    </dsp:sp>
    <dsp:sp modelId="{343A76ED-9DD6-4B0A-830E-16ED952B3D06}">
      <dsp:nvSpPr>
        <dsp:cNvPr id="0" name=""/>
        <dsp:cNvSpPr/>
      </dsp:nvSpPr>
      <dsp:spPr>
        <a:xfrm>
          <a:off x="0" y="3208535"/>
          <a:ext cx="11156279" cy="1283194"/>
        </a:xfrm>
        <a:prstGeom prst="rect">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88166" y="3497254"/>
          <a:ext cx="705757" cy="705757"/>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482090" y="3208535"/>
          <a:ext cx="9674188" cy="1283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805" tIns="135805" rIns="135805" bIns="135805" numCol="1" spcCol="1270" anchor="ctr" anchorCtr="0">
          <a:noAutofit/>
        </a:bodyPr>
        <a:lstStyle/>
        <a:p>
          <a:pPr marL="0" lvl="0" indent="0" algn="l" defTabSz="1111250">
            <a:lnSpc>
              <a:spcPct val="90000"/>
            </a:lnSpc>
            <a:spcBef>
              <a:spcPct val="0"/>
            </a:spcBef>
            <a:spcAft>
              <a:spcPct val="35000"/>
            </a:spcAft>
            <a:buNone/>
          </a:pPr>
          <a:r>
            <a:rPr lang="en-US" sz="2500" kern="1200" dirty="0"/>
            <a:t>Email: Anna.Haro@Houstonisd.org</a:t>
          </a:r>
        </a:p>
      </dsp:txBody>
      <dsp:txXfrm>
        <a:off x="1482090" y="3208535"/>
        <a:ext cx="9674188" cy="1283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3571" y="609830"/>
          <a:ext cx="2833687" cy="3967162"/>
        </a:xfrm>
        <a:prstGeom prst="rect">
          <a:avLst/>
        </a:prstGeom>
        <a:gradFill rotWithShape="0">
          <a:gsLst>
            <a:gs pos="1000">
              <a:schemeClr val="tx1">
                <a:lumMod val="85000"/>
                <a:lumOff val="15000"/>
              </a:schemeClr>
            </a:gs>
            <a:gs pos="100000">
              <a:schemeClr val="accent2">
                <a:lumMod val="50000"/>
              </a:schemeClr>
            </a:gs>
          </a:gsLst>
          <a:lin ang="12600000" scaled="0"/>
        </a:gradFill>
        <a:ln w="19050"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20925" tIns="330200" rIns="220925" bIns="330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O = Objective</a:t>
          </a:r>
          <a:br>
            <a:rPr lang="en-US" sz="2000" kern="1200" dirty="0">
              <a:solidFill>
                <a:schemeClr val="bg1"/>
              </a:solidFill>
            </a:rPr>
          </a:br>
          <a:r>
            <a:rPr lang="en-US" sz="2000" kern="1200" dirty="0">
              <a:solidFill>
                <a:schemeClr val="bg1"/>
              </a:solidFill>
            </a:rPr>
            <a:t>The OSCE Method assesses students’ skills that can be measured or quantified.</a:t>
          </a:r>
          <a:endParaRPr lang="en-US" sz="2000" kern="1200" noProof="1">
            <a:solidFill>
              <a:schemeClr val="bg1"/>
            </a:solidFill>
          </a:endParaRPr>
        </a:p>
      </dsp:txBody>
      <dsp:txXfrm>
        <a:off x="3571" y="2117352"/>
        <a:ext cx="2833687" cy="2380297"/>
      </dsp:txXfrm>
    </dsp:sp>
    <dsp:sp modelId="{8157E768-0524-44F1-8F00-7DF53576D2D6}">
      <dsp:nvSpPr>
        <dsp:cNvPr id="0" name=""/>
        <dsp:cNvSpPr/>
      </dsp:nvSpPr>
      <dsp:spPr>
        <a:xfrm>
          <a:off x="825341" y="1006547"/>
          <a:ext cx="1190148" cy="1190148"/>
        </a:xfrm>
        <a:prstGeom prst="rect">
          <a:avLst/>
        </a:prstGeom>
        <a:gradFill rotWithShape="0">
          <a:gsLst>
            <a:gs pos="0">
              <a:schemeClr val="accent1"/>
            </a:gs>
            <a:gs pos="15929">
              <a:srgbClr val="000000">
                <a:lumMod val="85000"/>
                <a:lumOff val="15000"/>
              </a:srgbClr>
            </a:gs>
            <a:gs pos="97000">
              <a:srgbClr val="000000">
                <a:lumMod val="85000"/>
                <a:lumOff val="15000"/>
              </a:srgbClr>
            </a:gs>
            <a:gs pos="100000">
              <a:schemeClr val="accent1"/>
            </a:gs>
          </a:gsLst>
          <a:lin ang="10800000" scaled="0"/>
        </a:gra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89" tIns="12700" rIns="92789"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5341" y="1006547"/>
        <a:ext cx="1190148" cy="1190148"/>
      </dsp:txXfrm>
    </dsp:sp>
    <dsp:sp modelId="{676D607A-85D2-4EAF-B264-A9D94B61A4FF}">
      <dsp:nvSpPr>
        <dsp:cNvPr id="0" name=""/>
        <dsp:cNvSpPr/>
      </dsp:nvSpPr>
      <dsp:spPr>
        <a:xfrm>
          <a:off x="3571" y="4576921"/>
          <a:ext cx="2833687"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120628" y="609830"/>
          <a:ext cx="2833687" cy="3967162"/>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b="1" kern="1200" dirty="0">
              <a:solidFill>
                <a:srgbClr val="FFFFFF"/>
              </a:solidFill>
              <a:latin typeface="+mn-lt"/>
              <a:ea typeface="+mn-ea"/>
              <a:cs typeface="+mn-cs"/>
            </a:rPr>
            <a:t>S = Structured</a:t>
          </a:r>
          <a:br>
            <a:rPr lang="en-US" sz="2000" kern="1200" dirty="0">
              <a:solidFill>
                <a:srgbClr val="FFFFFF"/>
              </a:solidFill>
              <a:latin typeface="+mn-lt"/>
              <a:ea typeface="+mn-ea"/>
              <a:cs typeface="+mn-cs"/>
            </a:rPr>
          </a:br>
          <a:r>
            <a:rPr lang="en-US" sz="2000" kern="1200" dirty="0">
              <a:solidFill>
                <a:srgbClr val="FFFFFF"/>
              </a:solidFill>
              <a:latin typeface="+mn-lt"/>
              <a:ea typeface="+mn-ea"/>
              <a:cs typeface="+mn-cs"/>
            </a:rPr>
            <a:t>The OSCE Method is a structured exam format with defined beginning, middle, and end points.</a:t>
          </a:r>
          <a:endParaRPr lang="en-US" sz="2000" kern="1200" noProof="1">
            <a:solidFill>
              <a:srgbClr val="FFFFFF"/>
            </a:solidFill>
            <a:latin typeface="+mn-lt"/>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3120628" y="2117352"/>
        <a:ext cx="2833687" cy="2380297"/>
      </dsp:txXfrm>
    </dsp:sp>
    <dsp:sp modelId="{AFA09309-0DCE-4477-82D3-AAF980A85A37}">
      <dsp:nvSpPr>
        <dsp:cNvPr id="0" name=""/>
        <dsp:cNvSpPr/>
      </dsp:nvSpPr>
      <dsp:spPr>
        <a:xfrm>
          <a:off x="3942397" y="1006547"/>
          <a:ext cx="1190148" cy="1190148"/>
        </a:xfrm>
        <a:prstGeom prst="rect">
          <a:avLst/>
        </a:prstGeom>
        <a:gradFill rotWithShape="0">
          <a:gsLst>
            <a:gs pos="50000">
              <a:schemeClr val="accent1"/>
            </a:gs>
            <a:gs pos="15929">
              <a:srgbClr val="000000">
                <a:lumMod val="85000"/>
                <a:lumOff val="15000"/>
              </a:srgbClr>
            </a:gs>
            <a:gs pos="97000">
              <a:srgbClr val="000000">
                <a:lumMod val="85000"/>
                <a:lumOff val="15000"/>
              </a:srgbClr>
            </a:gs>
            <a:gs pos="100000">
              <a:schemeClr val="accent1"/>
            </a:gs>
          </a:gsLst>
          <a:lin ang="10800000" scaled="0"/>
        </a:gra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89" tIns="12700" rIns="92789"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3942397" y="1006547"/>
        <a:ext cx="1190148" cy="1190148"/>
      </dsp:txXfrm>
    </dsp:sp>
    <dsp:sp modelId="{70685E0F-5EC9-4D84-80D5-F2F78DC3CFFC}">
      <dsp:nvSpPr>
        <dsp:cNvPr id="0" name=""/>
        <dsp:cNvSpPr/>
      </dsp:nvSpPr>
      <dsp:spPr>
        <a:xfrm>
          <a:off x="3120628" y="4576921"/>
          <a:ext cx="2833687"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6237684" y="609830"/>
          <a:ext cx="2833687" cy="3967162"/>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ts val="0"/>
            </a:spcAft>
            <a:buNone/>
          </a:pPr>
          <a:r>
            <a:rPr lang="en-US" sz="2000" b="1" kern="1200" dirty="0">
              <a:solidFill>
                <a:srgbClr val="FFFFFF"/>
              </a:solidFill>
              <a:latin typeface="+mn-lt"/>
              <a:ea typeface="+mn-ea"/>
              <a:cs typeface="+mn-cs"/>
            </a:rPr>
            <a:t>C = Clinical </a:t>
          </a:r>
        </a:p>
        <a:p>
          <a:pPr marL="0" lvl="0" indent="0" algn="l" defTabSz="711200">
            <a:lnSpc>
              <a:spcPct val="90000"/>
            </a:lnSpc>
            <a:spcBef>
              <a:spcPct val="0"/>
            </a:spcBef>
            <a:spcAft>
              <a:spcPts val="0"/>
            </a:spcAft>
            <a:buNone/>
          </a:pPr>
          <a:r>
            <a:rPr lang="en-US" sz="2000" kern="1200" dirty="0">
              <a:solidFill>
                <a:srgbClr val="FFFFFF"/>
              </a:solidFill>
              <a:latin typeface="+mn-lt"/>
              <a:ea typeface="+mn-ea"/>
              <a:cs typeface="+mn-cs"/>
            </a:rPr>
            <a:t>The OSCE Method measures specific skills pertaining to your specific profession.</a:t>
          </a:r>
          <a:endParaRPr lang="en-US" sz="1600" kern="1200" dirty="0">
            <a:solidFill>
              <a:srgbClr val="FFFFFF"/>
            </a:solidFill>
            <a:latin typeface="+mn-lt"/>
            <a:ea typeface="+mn-ea"/>
            <a:cs typeface="+mn-cs"/>
          </a:endParaRPr>
        </a:p>
      </dsp:txBody>
      <dsp:txXfrm>
        <a:off x="6237684" y="2117352"/>
        <a:ext cx="2833687" cy="2380297"/>
      </dsp:txXfrm>
    </dsp:sp>
    <dsp:sp modelId="{9718E67E-2C8C-4093-AB5F-E3BEFAAEA31B}">
      <dsp:nvSpPr>
        <dsp:cNvPr id="0" name=""/>
        <dsp:cNvSpPr/>
      </dsp:nvSpPr>
      <dsp:spPr>
        <a:xfrm>
          <a:off x="7059453" y="1006547"/>
          <a:ext cx="1190148" cy="1190148"/>
        </a:xfrm>
        <a:prstGeom prst="rect">
          <a:avLst/>
        </a:prstGeom>
        <a:gradFill rotWithShape="0">
          <a:gsLst>
            <a:gs pos="0">
              <a:schemeClr val="accent1"/>
            </a:gs>
            <a:gs pos="15929">
              <a:srgbClr val="000000">
                <a:lumMod val="85000"/>
                <a:lumOff val="15000"/>
              </a:srgbClr>
            </a:gs>
            <a:gs pos="97000">
              <a:srgbClr val="000000">
                <a:lumMod val="85000"/>
                <a:lumOff val="15000"/>
              </a:srgbClr>
            </a:gs>
            <a:gs pos="70000">
              <a:schemeClr val="accent1"/>
            </a:gs>
          </a:gsLst>
          <a:lin ang="10800000" scaled="0"/>
        </a:gra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789" tIns="12700" rIns="92789"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7059453" y="1006547"/>
        <a:ext cx="1190148" cy="1190148"/>
      </dsp:txXfrm>
    </dsp:sp>
    <dsp:sp modelId="{13CAC05E-7817-4F00-94BF-9DC0F20DF1D8}">
      <dsp:nvSpPr>
        <dsp:cNvPr id="0" name=""/>
        <dsp:cNvSpPr/>
      </dsp:nvSpPr>
      <dsp:spPr>
        <a:xfrm>
          <a:off x="6237684" y="4576921"/>
          <a:ext cx="2833687"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CEF85-B1B2-477E-913F-7EDA13F78ACC}">
      <dsp:nvSpPr>
        <dsp:cNvPr id="0" name=""/>
        <dsp:cNvSpPr/>
      </dsp:nvSpPr>
      <dsp:spPr>
        <a:xfrm>
          <a:off x="9354740" y="609830"/>
          <a:ext cx="2833687" cy="3967162"/>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200" b="1" kern="1200" dirty="0">
              <a:solidFill>
                <a:srgbClr val="FFFFFF"/>
              </a:solidFill>
              <a:latin typeface="+mn-lt"/>
              <a:ea typeface="+mn-ea"/>
              <a:cs typeface="+mn-cs"/>
            </a:rPr>
            <a:t>E = Exam</a:t>
          </a:r>
          <a:br>
            <a:rPr lang="en-US" sz="2200" kern="1200" dirty="0">
              <a:solidFill>
                <a:srgbClr val="FFFFFF"/>
              </a:solidFill>
              <a:latin typeface="+mn-lt"/>
              <a:ea typeface="+mn-ea"/>
              <a:cs typeface="+mn-cs"/>
            </a:rPr>
          </a:br>
          <a:r>
            <a:rPr lang="en-US" sz="2200" kern="1200" dirty="0">
              <a:solidFill>
                <a:srgbClr val="FFFFFF"/>
              </a:solidFill>
              <a:latin typeface="+mn-lt"/>
              <a:ea typeface="+mn-ea"/>
              <a:cs typeface="+mn-cs"/>
            </a:rPr>
            <a:t>The OSCE method is a form of assessment.</a:t>
          </a:r>
          <a:endParaRPr lang="en-US" sz="2200" kern="1200" noProof="1">
            <a:solidFill>
              <a:srgbClr val="FFFFFF"/>
            </a:solidFill>
            <a:latin typeface="+mn-lt"/>
            <a:ea typeface="+mn-ea"/>
            <a:cs typeface="+mn-cs"/>
          </a:endParaRP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9354740" y="2117352"/>
        <a:ext cx="2833687" cy="2380297"/>
      </dsp:txXfrm>
    </dsp:sp>
    <dsp:sp modelId="{30233853-6B85-4BA1-AA65-470624119A03}">
      <dsp:nvSpPr>
        <dsp:cNvPr id="0" name=""/>
        <dsp:cNvSpPr/>
      </dsp:nvSpPr>
      <dsp:spPr>
        <a:xfrm>
          <a:off x="10176510" y="1006547"/>
          <a:ext cx="1190148" cy="1190148"/>
        </a:xfrm>
        <a:prstGeom prst="ellipse">
          <a:avLst/>
        </a:prstGeom>
        <a:solidFill>
          <a:schemeClr val="accent1">
            <a:alpha val="88000"/>
          </a:schemeClr>
        </a:solidFill>
        <a:ln w="19050" cap="rnd" cmpd="sng" algn="ctr">
          <a:solidFill>
            <a:schemeClr val="accent1"/>
          </a:solidFill>
          <a:prstDash val="solid"/>
        </a:ln>
        <a:effectLst/>
        <a:scene3d>
          <a:camera prst="orthographicFront"/>
          <a:lightRig rig="threePt" dir="t"/>
        </a:scene3d>
        <a:sp3d>
          <a:bevelT w="12700"/>
        </a:sp3d>
      </dsp:spPr>
      <dsp:style>
        <a:lnRef idx="2">
          <a:scrgbClr r="0" g="0" b="0"/>
        </a:lnRef>
        <a:fillRef idx="1">
          <a:scrgbClr r="0" g="0" b="0"/>
        </a:fillRef>
        <a:effectRef idx="0">
          <a:scrgbClr r="0" g="0" b="0"/>
        </a:effectRef>
        <a:fontRef idx="minor">
          <a:schemeClr val="lt1"/>
        </a:fontRef>
      </dsp:style>
      <dsp:txBody>
        <a:bodyPr spcFirstLastPara="0" vert="horz" wrap="square" lIns="92789" tIns="12700" rIns="92789" bIns="12700" numCol="1" spcCol="1270" anchor="ctr" anchorCtr="0">
          <a:noAutofit/>
        </a:bodyPr>
        <a:lstStyle/>
        <a:p>
          <a:pPr marL="0" lvl="0" indent="0" algn="ctr" defTabSz="2133600">
            <a:lnSpc>
              <a:spcPct val="90000"/>
            </a:lnSpc>
            <a:spcBef>
              <a:spcPct val="0"/>
            </a:spcBef>
            <a:spcAft>
              <a:spcPct val="35000"/>
            </a:spcAft>
            <a:buNone/>
          </a:pPr>
          <a:endParaRPr lang="en-US" sz="4800" kern="1200"/>
        </a:p>
      </dsp:txBody>
      <dsp:txXfrm>
        <a:off x="10350803" y="1180840"/>
        <a:ext cx="841562" cy="841562"/>
      </dsp:txXfrm>
    </dsp:sp>
    <dsp:sp modelId="{DF8F1BA4-0F7C-48A4-BFFB-56AB6ADDCD03}">
      <dsp:nvSpPr>
        <dsp:cNvPr id="0" name=""/>
        <dsp:cNvSpPr/>
      </dsp:nvSpPr>
      <dsp:spPr>
        <a:xfrm>
          <a:off x="9354740" y="4576921"/>
          <a:ext cx="2833687"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FDA0-81C8-404E-A45B-006727A9E0B5}">
      <dsp:nvSpPr>
        <dsp:cNvPr id="0" name=""/>
        <dsp:cNvSpPr/>
      </dsp:nvSpPr>
      <dsp:spPr>
        <a:xfrm>
          <a:off x="3234889" y="568"/>
          <a:ext cx="2189204" cy="1422982"/>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dirty="0"/>
            <a:t>Clear goals</a:t>
          </a:r>
          <a:endParaRPr lang="en-US" sz="3000" kern="1200" dirty="0"/>
        </a:p>
      </dsp:txBody>
      <dsp:txXfrm>
        <a:off x="3304353" y="70032"/>
        <a:ext cx="2050276" cy="1284054"/>
      </dsp:txXfrm>
    </dsp:sp>
    <dsp:sp modelId="{EB0A91DB-9BF3-4055-873F-E166B30B15CE}">
      <dsp:nvSpPr>
        <dsp:cNvPr id="0" name=""/>
        <dsp:cNvSpPr/>
      </dsp:nvSpPr>
      <dsp:spPr>
        <a:xfrm>
          <a:off x="1432890" y="690161"/>
          <a:ext cx="5690938" cy="5690938"/>
        </a:xfrm>
        <a:custGeom>
          <a:avLst/>
          <a:gdLst/>
          <a:ahLst/>
          <a:cxnLst/>
          <a:rect l="0" t="0" r="0" b="0"/>
          <a:pathLst>
            <a:path>
              <a:moveTo>
                <a:pt x="4273583" y="384334"/>
              </a:moveTo>
              <a:arcTo wR="2845469" hR="2845469" stAng="18007510" swAng="1174230"/>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1F5CA6-9F03-4311-8FEB-73897CD6B446}">
      <dsp:nvSpPr>
        <dsp:cNvPr id="0" name=""/>
        <dsp:cNvSpPr/>
      </dsp:nvSpPr>
      <dsp:spPr>
        <a:xfrm>
          <a:off x="5903359" y="1947624"/>
          <a:ext cx="2189204" cy="1422982"/>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Max of 3 skills</a:t>
          </a:r>
          <a:endParaRPr lang="en-US" sz="2400" kern="1200" dirty="0"/>
        </a:p>
      </dsp:txBody>
      <dsp:txXfrm>
        <a:off x="5972823" y="2017088"/>
        <a:ext cx="2050276" cy="1284054"/>
      </dsp:txXfrm>
    </dsp:sp>
    <dsp:sp modelId="{A6BB7AF0-E59C-49CB-9A39-C99CD96DE691}">
      <dsp:nvSpPr>
        <dsp:cNvPr id="0" name=""/>
        <dsp:cNvSpPr/>
      </dsp:nvSpPr>
      <dsp:spPr>
        <a:xfrm>
          <a:off x="1457107" y="752733"/>
          <a:ext cx="5690938" cy="5690938"/>
        </a:xfrm>
        <a:custGeom>
          <a:avLst/>
          <a:gdLst/>
          <a:ahLst/>
          <a:cxnLst/>
          <a:rect l="0" t="0" r="0" b="0"/>
          <a:pathLst>
            <a:path>
              <a:moveTo>
                <a:pt x="5687550" y="2984284"/>
              </a:moveTo>
              <a:arcTo wR="2845469" hR="2845469" stAng="21767776" swAng="1369349"/>
            </a:path>
          </a:pathLst>
        </a:custGeom>
        <a:noFill/>
        <a:ln w="9525" cap="rnd" cmpd="sng" algn="ctr">
          <a:solidFill>
            <a:schemeClr val="accent5">
              <a:hueOff val="-656984"/>
              <a:satOff val="-4462"/>
              <a:lumOff val="-186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C5B4344-7336-4586-A32C-38F52693847B}">
      <dsp:nvSpPr>
        <dsp:cNvPr id="0" name=""/>
        <dsp:cNvSpPr/>
      </dsp:nvSpPr>
      <dsp:spPr>
        <a:xfrm>
          <a:off x="4697010" y="5148070"/>
          <a:ext cx="2610013" cy="1422982"/>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Skill 1: The patient interview</a:t>
          </a:r>
          <a:endParaRPr lang="en-US" sz="2400" kern="1200" dirty="0"/>
        </a:p>
      </dsp:txBody>
      <dsp:txXfrm>
        <a:off x="4766474" y="5217534"/>
        <a:ext cx="2471085" cy="1284054"/>
      </dsp:txXfrm>
    </dsp:sp>
    <dsp:sp modelId="{0AF0151E-1F64-4B4B-92C6-4CE0C11B7BB1}">
      <dsp:nvSpPr>
        <dsp:cNvPr id="0" name=""/>
        <dsp:cNvSpPr/>
      </dsp:nvSpPr>
      <dsp:spPr>
        <a:xfrm>
          <a:off x="1484022" y="712059"/>
          <a:ext cx="5690938" cy="5690938"/>
        </a:xfrm>
        <a:custGeom>
          <a:avLst/>
          <a:gdLst/>
          <a:ahLst/>
          <a:cxnLst/>
          <a:rect l="0" t="0" r="0" b="0"/>
          <a:pathLst>
            <a:path>
              <a:moveTo>
                <a:pt x="3024676" y="5685289"/>
              </a:moveTo>
              <a:arcTo wR="2845469" hR="2845469" stAng="5183347" swAng="691153"/>
            </a:path>
          </a:pathLst>
        </a:custGeom>
        <a:noFill/>
        <a:ln w="9525" cap="rnd" cmpd="sng" algn="ctr">
          <a:solidFill>
            <a:schemeClr val="accent5">
              <a:hueOff val="-1313969"/>
              <a:satOff val="-8924"/>
              <a:lumOff val="-372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A398741-1573-4563-A325-C9677150A9A5}">
      <dsp:nvSpPr>
        <dsp:cNvPr id="0" name=""/>
        <dsp:cNvSpPr/>
      </dsp:nvSpPr>
      <dsp:spPr>
        <a:xfrm>
          <a:off x="1562364" y="5148070"/>
          <a:ext cx="2189204" cy="1422982"/>
        </a:xfrm>
        <a:prstGeom prst="roundRect">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Audience question: Sub-skills?</a:t>
          </a:r>
          <a:endParaRPr lang="en-US" sz="2400" kern="1200" dirty="0"/>
        </a:p>
      </dsp:txBody>
      <dsp:txXfrm>
        <a:off x="1631828" y="5217534"/>
        <a:ext cx="2050276" cy="1284054"/>
      </dsp:txXfrm>
    </dsp:sp>
    <dsp:sp modelId="{1ECE5866-DA88-479D-98EB-8F772EC6BB5E}">
      <dsp:nvSpPr>
        <dsp:cNvPr id="0" name=""/>
        <dsp:cNvSpPr/>
      </dsp:nvSpPr>
      <dsp:spPr>
        <a:xfrm>
          <a:off x="1484022" y="712059"/>
          <a:ext cx="5690938" cy="5690938"/>
        </a:xfrm>
        <a:custGeom>
          <a:avLst/>
          <a:gdLst/>
          <a:ahLst/>
          <a:cxnLst/>
          <a:rect l="0" t="0" r="0" b="0"/>
          <a:pathLst>
            <a:path>
              <a:moveTo>
                <a:pt x="339789" y="4193899"/>
              </a:moveTo>
              <a:arcTo wR="2845469" hR="2845469" stAng="9102786" swAng="1043744"/>
            </a:path>
          </a:pathLst>
        </a:custGeom>
        <a:noFill/>
        <a:ln w="9525" cap="rnd" cmpd="sng" algn="ctr">
          <a:solidFill>
            <a:schemeClr val="accent5">
              <a:hueOff val="-1970953"/>
              <a:satOff val="-13386"/>
              <a:lumOff val="-558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2CE9D5A-107F-4677-83EC-AEE7CFD300A5}">
      <dsp:nvSpPr>
        <dsp:cNvPr id="0" name=""/>
        <dsp:cNvSpPr/>
      </dsp:nvSpPr>
      <dsp:spPr>
        <a:xfrm>
          <a:off x="-180844" y="1541373"/>
          <a:ext cx="3608268" cy="2273713"/>
        </a:xfrm>
        <a:prstGeom prst="roundRect">
          <a:avLst/>
        </a:prstGeom>
        <a:solidFill>
          <a:schemeClr val="tx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Instruction: Begin with the end in mind. What do our students need to be able to know and do?</a:t>
          </a:r>
          <a:endParaRPr lang="en-US" sz="2400" kern="1200" dirty="0"/>
        </a:p>
      </dsp:txBody>
      <dsp:txXfrm>
        <a:off x="-69850" y="1652367"/>
        <a:ext cx="3386280" cy="2051725"/>
      </dsp:txXfrm>
    </dsp:sp>
    <dsp:sp modelId="{A0BEA12B-5F58-4F9A-97FF-A35B7F184438}">
      <dsp:nvSpPr>
        <dsp:cNvPr id="0" name=""/>
        <dsp:cNvSpPr/>
      </dsp:nvSpPr>
      <dsp:spPr>
        <a:xfrm>
          <a:off x="1484022" y="712059"/>
          <a:ext cx="5690938" cy="5690938"/>
        </a:xfrm>
        <a:custGeom>
          <a:avLst/>
          <a:gdLst/>
          <a:ahLst/>
          <a:cxnLst/>
          <a:rect l="0" t="0" r="0" b="0"/>
          <a:pathLst>
            <a:path>
              <a:moveTo>
                <a:pt x="999027" y="680440"/>
              </a:moveTo>
              <a:arcTo wR="2845469" hR="2845469" stAng="13772451" swAng="804676"/>
            </a:path>
          </a:pathLst>
        </a:custGeom>
        <a:noFill/>
        <a:ln w="9525" cap="rnd" cmpd="sng" algn="ctr">
          <a:solidFill>
            <a:schemeClr val="accent5">
              <a:hueOff val="-2627937"/>
              <a:satOff val="-17848"/>
              <a:lumOff val="-7451"/>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2/19/2023</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2/19/2023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5923F103-BC34-4FE4-A40E-EDDEECFDA5D0}" type="datetimeFigureOut">
              <a:rPr lang="en-US" smtClean="0"/>
              <a:pPr/>
              <a:t>2/19/2023</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3955375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469185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528373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4809457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07328292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731225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88724356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3753412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2424384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4136655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418370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4888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20308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298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98577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32218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25950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r>
              <a:rPr lang="en-US"/>
              <a:t>PAGE </a:t>
            </a:r>
            <a:fld id="{4A9B5881-4007-4345-955A-79C2656F0C49}" type="slidenum">
              <a:rPr lang="en-US" smtClean="0"/>
              <a:pPr/>
              <a:t>‹#›</a:t>
            </a:fld>
            <a:endParaRPr lang="en-US" dirty="0"/>
          </a:p>
        </p:txBody>
      </p:sp>
      <p:cxnSp>
        <p:nvCxnSpPr>
          <p:cNvPr id="11" name="Straight Connector 10">
            <a:extLst>
              <a:ext uri="{FF2B5EF4-FFF2-40B4-BE49-F238E27FC236}">
                <a16:creationId xmlns:a16="http://schemas.microsoft.com/office/drawing/2014/main" id="{5589B7D1-EFED-8972-5322-D333F8C8D96A}"/>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673A68D-97A4-B587-0FF5-7F9DD47AD04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893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2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2BE451C3-0FF4-47C4-B829-773ADF60F88C}" type="datetimeFigureOut">
              <a:rPr lang="en-US" smtClean="0"/>
              <a:t>2/19/2023</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r>
              <a:rPr lang="en-US"/>
              <a:t>PAGE </a:t>
            </a:r>
            <a:fld id="{4A9B5881-4007-4345-955A-79C2656F0C49}" type="slidenum">
              <a:rPr lang="en-US" smtClean="0"/>
              <a:pPr/>
              <a:t>‹#›</a:t>
            </a:fld>
            <a:endParaRPr lang="en-US" dirty="0"/>
          </a:p>
        </p:txBody>
      </p:sp>
      <p:pic>
        <p:nvPicPr>
          <p:cNvPr id="7" name="Picture 6">
            <a:extLst>
              <a:ext uri="{FF2B5EF4-FFF2-40B4-BE49-F238E27FC236}">
                <a16:creationId xmlns:a16="http://schemas.microsoft.com/office/drawing/2014/main" id="{9053412E-D539-2124-02CD-480E83FA2DF0}"/>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8" name="Rectangle 7">
            <a:extLst>
              <a:ext uri="{FF2B5EF4-FFF2-40B4-BE49-F238E27FC236}">
                <a16:creationId xmlns:a16="http://schemas.microsoft.com/office/drawing/2014/main" id="{951EB3AF-A525-E252-9CFB-32675B54A2BB}"/>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F327195-D26C-04F5-70EC-A20A5FA636CE}"/>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3178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6" r:id="rId18"/>
    <p:sldLayoutId id="2147483661" r:id="rId19"/>
    <p:sldLayoutId id="2147483659" r:id="rId20"/>
    <p:sldLayoutId id="2147483664" r:id="rId21"/>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nna.Haro@Houstonisd.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9439190/" TargetMode="External"/><Relationship Id="rId2" Type="http://schemas.openxmlformats.org/officeDocument/2006/relationships/hyperlink" Target="https://www.scielo.br/j/spmj/a/rqJX8dNGG4VyNrMtpPGMcBc/?lang=en" TargetMode="External"/><Relationship Id="rId1" Type="http://schemas.openxmlformats.org/officeDocument/2006/relationships/slideLayout" Target="../slideLayouts/slideLayout2.xml"/><Relationship Id="rId4" Type="http://schemas.openxmlformats.org/officeDocument/2006/relationships/hyperlink" Target="https://pubmed.ncbi.nlm.nih.gov/25420983/"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33">
            <a:extLst>
              <a:ext uri="{FF2B5EF4-FFF2-40B4-BE49-F238E27FC236}">
                <a16:creationId xmlns:a16="http://schemas.microsoft.com/office/drawing/2014/main" id="{FEEA6B06-37BF-43FC-9986-67E8966764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35" name="Rectangle 34">
              <a:extLst>
                <a:ext uri="{FF2B5EF4-FFF2-40B4-BE49-F238E27FC236}">
                  <a16:creationId xmlns:a16="http://schemas.microsoft.com/office/drawing/2014/main" id="{D932D0FE-76FF-4860-ACE3-458B2BB90E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E5D4D113-E6B9-4BCC-8EE7-ABFD7E942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909219B5-F7D1-4ED7-8DC1-CE442F43E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8" name="Oval 37">
              <a:extLst>
                <a:ext uri="{FF2B5EF4-FFF2-40B4-BE49-F238E27FC236}">
                  <a16:creationId xmlns:a16="http://schemas.microsoft.com/office/drawing/2014/main" id="{A0E47095-D247-457B-8082-990F3184C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E2DAA052-A50D-47AE-87C9-AAAB2A38F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0" name="Oval 39">
              <a:extLst>
                <a:ext uri="{FF2B5EF4-FFF2-40B4-BE49-F238E27FC236}">
                  <a16:creationId xmlns:a16="http://schemas.microsoft.com/office/drawing/2014/main" id="{3053F849-6CC2-45B1-B2CA-CCD77F8622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86B102DE-9EA5-422F-910A-E4E2F0A594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2" name="Rectangle 42">
            <a:extLst>
              <a:ext uri="{FF2B5EF4-FFF2-40B4-BE49-F238E27FC236}">
                <a16:creationId xmlns:a16="http://schemas.microsoft.com/office/drawing/2014/main" id="{23D9DFF9-99E4-4FE6-9EAC-F1D7A7DFA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Freeform 5">
            <a:extLst>
              <a:ext uri="{FF2B5EF4-FFF2-40B4-BE49-F238E27FC236}">
                <a16:creationId xmlns:a16="http://schemas.microsoft.com/office/drawing/2014/main" id="{B2F7123F-BDDB-4B3D-A49C-0DB5CA443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29" name="Picture Placeholder 28" descr="Young student drawing on a whiteboard">
            <a:extLst>
              <a:ext uri="{FF2B5EF4-FFF2-40B4-BE49-F238E27FC236}">
                <a16:creationId xmlns:a16="http://schemas.microsoft.com/office/drawing/2014/main" id="{AE2FE2E9-1D1E-404B-A659-DD19B5D66B5B}"/>
              </a:ext>
            </a:extLst>
          </p:cNvPr>
          <p:cNvPicPr>
            <a:picLocks noGrp="1" noChangeAspect="1"/>
          </p:cNvPicPr>
          <p:nvPr>
            <p:ph type="pic" idx="1"/>
          </p:nvPr>
        </p:nvPicPr>
        <p:blipFill rotWithShape="1">
          <a:blip r:embed="rId3" cstate="screen">
            <a:duotone>
              <a:prstClr val="black"/>
              <a:schemeClr val="tx2">
                <a:tint val="45000"/>
                <a:satMod val="400000"/>
              </a:schemeClr>
            </a:duotone>
            <a:alphaModFix amt="25000"/>
            <a:extLst>
              <a:ext uri="{28A0092B-C50C-407E-A947-70E740481C1C}">
                <a14:useLocalDpi xmlns:a14="http://schemas.microsoft.com/office/drawing/2010/main"/>
              </a:ext>
            </a:extLst>
          </a:blip>
          <a:srcRect t="32753" r="9090" b="13858"/>
          <a:stretch/>
        </p:blipFill>
        <p:spPr>
          <a:xfrm>
            <a:off x="474133" y="475488"/>
            <a:ext cx="11243734" cy="5909733"/>
          </a:xfrm>
          <a:prstGeom prst="rect">
            <a:avLst/>
          </a:prstGeom>
        </p:spPr>
      </p:pic>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a:xfrm>
            <a:off x="1154954" y="1676401"/>
            <a:ext cx="9343875" cy="2815440"/>
          </a:xfrm>
        </p:spPr>
        <p:txBody>
          <a:bodyPr vert="horz" lIns="91440" tIns="45720" rIns="91440" bIns="45720" rtlCol="0" anchor="b">
            <a:normAutofit fontScale="90000"/>
          </a:bodyPr>
          <a:lstStyle/>
          <a:p>
            <a:r>
              <a:rPr lang="en-US" sz="6000" dirty="0"/>
              <a:t>The OSCE Method</a:t>
            </a:r>
            <a:br>
              <a:rPr lang="en-US" sz="5400" dirty="0"/>
            </a:br>
            <a:r>
              <a:rPr lang="en-US" sz="4400" dirty="0"/>
              <a:t>Enhance teaching and student outcomes in your CTE classroom</a:t>
            </a:r>
            <a:br>
              <a:rPr lang="en-US" sz="4400" dirty="0"/>
            </a:br>
            <a:endParaRPr lang="en-US" sz="4400" dirty="0"/>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a:xfrm>
            <a:off x="1154954" y="4491840"/>
            <a:ext cx="8827245" cy="1738637"/>
          </a:xfrm>
        </p:spPr>
        <p:txBody>
          <a:bodyPr vert="horz" lIns="91440" tIns="45720" rIns="91440" bIns="45720" rtlCol="0" anchor="t">
            <a:normAutofit lnSpcReduction="10000"/>
          </a:bodyPr>
          <a:lstStyle/>
          <a:p>
            <a:r>
              <a:rPr lang="en-US" sz="2300" cap="all" dirty="0"/>
              <a:t>Houston Independent school district </a:t>
            </a:r>
          </a:p>
          <a:p>
            <a:r>
              <a:rPr lang="en-US" sz="2300" cap="all" dirty="0"/>
              <a:t>Professional Development</a:t>
            </a:r>
          </a:p>
          <a:p>
            <a:r>
              <a:rPr lang="en-US" sz="2300" cap="all" dirty="0"/>
              <a:t>Monday, February 20, 2023</a:t>
            </a:r>
          </a:p>
          <a:p>
            <a:r>
              <a:rPr lang="en-US" sz="2300" cap="all" dirty="0"/>
              <a:t>Presented by dr. Anna Haro</a:t>
            </a:r>
          </a:p>
        </p:txBody>
      </p:sp>
      <p:sp>
        <p:nvSpPr>
          <p:cNvPr id="47" name="Rectangle 46">
            <a:extLst>
              <a:ext uri="{FF2B5EF4-FFF2-40B4-BE49-F238E27FC236}">
                <a16:creationId xmlns:a16="http://schemas.microsoft.com/office/drawing/2014/main" id="{DD592B83-3798-4537-9299-ECA40D759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2"/>
          </p:nvPr>
        </p:nvSpPr>
        <p:spPr>
          <a:xfrm>
            <a:off x="10351008" y="292608"/>
            <a:ext cx="838199" cy="767687"/>
          </a:xfrm>
        </p:spPr>
        <p:txBody>
          <a:bodyPr vert="horz" lIns="91440" tIns="45720" rIns="91440" bIns="45720" rtlCol="0" anchor="b">
            <a:normAutofit/>
          </a:bodyPr>
          <a:lstStyle/>
          <a:p>
            <a:pPr defTabSz="914400">
              <a:lnSpc>
                <a:spcPct val="90000"/>
              </a:lnSpc>
              <a:spcAft>
                <a:spcPts val="600"/>
              </a:spcAft>
            </a:pPr>
            <a:r>
              <a:rPr lang="en-US" sz="2200">
                <a:latin typeface="+mj-lt"/>
              </a:rPr>
              <a:t>PAGE </a:t>
            </a:r>
            <a:fld id="{4A9B5881-4007-4345-955A-79C2656F0C49}" type="slidenum">
              <a:rPr lang="en-US" sz="2200" smtClean="0">
                <a:latin typeface="+mj-lt"/>
              </a:rPr>
              <a:pPr defTabSz="914400">
                <a:lnSpc>
                  <a:spcPct val="90000"/>
                </a:lnSpc>
                <a:spcAft>
                  <a:spcPts val="600"/>
                </a:spcAft>
              </a:pPr>
              <a:t>1</a:t>
            </a:fld>
            <a:endParaRPr lang="en-US" sz="2200">
              <a:latin typeface="+mj-lt"/>
            </a:endParaRPr>
          </a:p>
        </p:txBody>
      </p:sp>
      <p:sp>
        <p:nvSpPr>
          <p:cNvPr id="49" name="Footer Placeholder 4">
            <a:extLst>
              <a:ext uri="{FF2B5EF4-FFF2-40B4-BE49-F238E27FC236}">
                <a16:creationId xmlns:a16="http://schemas.microsoft.com/office/drawing/2014/main" id="{CDA82A80-E6FF-4DFB-979C-210DD5539AA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358" y="6391838"/>
            <a:ext cx="3859795" cy="304801"/>
          </a:xfrm>
          <a:prstGeom prst="rect">
            <a:avLst/>
          </a:prstGeom>
        </p:spPr>
        <p:txBody>
          <a:bodyPr vert="horz" lIns="91440" tIns="45720" rIns="91440" bIns="45720" rtlCol="0" anchor="b"/>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accent1"/>
              </a:solidFill>
            </a:endParaRPr>
          </a:p>
        </p:txBody>
      </p:sp>
      <p:sp>
        <p:nvSpPr>
          <p:cNvPr id="51" name="Date Placeholder 3">
            <a:extLst>
              <a:ext uri="{FF2B5EF4-FFF2-40B4-BE49-F238E27FC236}">
                <a16:creationId xmlns:a16="http://schemas.microsoft.com/office/drawing/2014/main" id="{E6706D8A-B9DC-4D79-81FD-B9719261D38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50938" y="6394061"/>
            <a:ext cx="990599" cy="304799"/>
          </a:xfrm>
          <a:prstGeom prst="rect">
            <a:avLst/>
          </a:prstGeom>
        </p:spPr>
        <p:txBody>
          <a:bodyPr vert="horz" lIns="91440" tIns="45720" rIns="91440" bIns="45720" rtlCol="0" anchor="t"/>
          <a:lstStyle>
            <a:defPPr>
              <a:defRPr lang="en-US"/>
            </a:defPPr>
            <a:lvl1pPr marL="0" algn="l" defTabSz="914400" rtl="0" eaLnBrk="1" latinLnBrk="0" hangingPunct="1">
              <a:defRPr sz="10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accent1"/>
              </a:solidFill>
            </a:endParaRPr>
          </a:p>
        </p:txBody>
      </p:sp>
    </p:spTree>
    <p:extLst>
      <p:ext uri="{BB962C8B-B14F-4D97-AF65-F5344CB8AC3E}">
        <p14:creationId xmlns:p14="http://schemas.microsoft.com/office/powerpoint/2010/main" val="11362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Oval 27">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4" name="Rectangle 33">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154955" y="973667"/>
            <a:ext cx="2942210" cy="4833745"/>
          </a:xfrm>
        </p:spPr>
        <p:txBody>
          <a:bodyPr>
            <a:normAutofit/>
          </a:bodyPr>
          <a:lstStyle/>
          <a:p>
            <a:r>
              <a:rPr lang="en-US">
                <a:solidFill>
                  <a:srgbClr val="EBEBEB"/>
                </a:solidFill>
              </a:rPr>
              <a:t>Curriculum planning and instruction</a:t>
            </a:r>
          </a:p>
        </p:txBody>
      </p:sp>
      <p:sp>
        <p:nvSpPr>
          <p:cNvPr id="40" name="Rectangle 39">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a:xfrm>
            <a:off x="10352540" y="295729"/>
            <a:ext cx="838199" cy="767687"/>
          </a:xfrm>
        </p:spPr>
        <p:txBody>
          <a:bodyPr>
            <a:normAutofit/>
          </a:bodyPr>
          <a:lstStyle/>
          <a:p>
            <a:pPr>
              <a:lnSpc>
                <a:spcPct val="90000"/>
              </a:lnSpc>
              <a:spcAft>
                <a:spcPts val="600"/>
              </a:spcAft>
            </a:pPr>
            <a:r>
              <a:rPr lang="en-US" sz="2200">
                <a:solidFill>
                  <a:srgbClr val="FFFFFF"/>
                </a:solidFill>
              </a:rPr>
              <a:t>PAGE </a:t>
            </a:r>
            <a:fld id="{4A9B5881-4007-4345-955A-79C2656F0C49}" type="slidenum">
              <a:rPr lang="en-US" sz="2200">
                <a:solidFill>
                  <a:srgbClr val="FFFFFF"/>
                </a:solidFill>
              </a:rPr>
              <a:pPr>
                <a:lnSpc>
                  <a:spcPct val="90000"/>
                </a:lnSpc>
                <a:spcAft>
                  <a:spcPts val="600"/>
                </a:spcAft>
              </a:pPr>
              <a:t>10</a:t>
            </a:fld>
            <a:endParaRPr lang="en-US" sz="2200">
              <a:solidFill>
                <a:srgbClr val="FFFFFF"/>
              </a:solidFill>
            </a:endParaRPr>
          </a:p>
        </p:txBody>
      </p:sp>
      <p:graphicFrame>
        <p:nvGraphicFramePr>
          <p:cNvPr id="22" name="Content Placeholder 3">
            <a:extLst>
              <a:ext uri="{FF2B5EF4-FFF2-40B4-BE49-F238E27FC236}">
                <a16:creationId xmlns:a16="http://schemas.microsoft.com/office/drawing/2014/main" id="{BCB5806E-6E3F-9DDB-0193-88469FB6EBE9}"/>
              </a:ext>
            </a:extLst>
          </p:cNvPr>
          <p:cNvGraphicFramePr>
            <a:graphicFrameLocks noGrp="1"/>
          </p:cNvGraphicFramePr>
          <p:nvPr>
            <p:ph idx="1"/>
            <p:extLst>
              <p:ext uri="{D42A27DB-BD31-4B8C-83A1-F6EECF244321}">
                <p14:modId xmlns:p14="http://schemas.microsoft.com/office/powerpoint/2010/main" val="4160330822"/>
              </p:ext>
            </p:extLst>
          </p:nvPr>
        </p:nvGraphicFramePr>
        <p:xfrm>
          <a:off x="4242548" y="0"/>
          <a:ext cx="7949452" cy="6666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4457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40" name="Rectangle 39">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0" name="Rectangle 49">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1154953" y="973668"/>
            <a:ext cx="8761413" cy="706964"/>
          </a:xfrm>
        </p:spPr>
        <p:txBody>
          <a:bodyPr vert="horz" lIns="91440" tIns="45720" rIns="91440" bIns="45720" rtlCol="0" anchor="ctr">
            <a:normAutofit/>
          </a:bodyPr>
          <a:lstStyle/>
          <a:p>
            <a:r>
              <a:rPr lang="en-US" sz="3600"/>
              <a:t>OSCE feedback</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0352540" y="295729"/>
            <a:ext cx="838199" cy="767687"/>
          </a:xfrm>
        </p:spPr>
        <p:txBody>
          <a:bodyPr vert="horz" lIns="91440" tIns="45720" rIns="91440" bIns="45720" rtlCol="0" anchor="b">
            <a:normAutofit/>
          </a:bodyPr>
          <a:lstStyle/>
          <a:p>
            <a:pPr defTabSz="914400">
              <a:lnSpc>
                <a:spcPct val="90000"/>
              </a:lnSpc>
              <a:spcAft>
                <a:spcPts val="600"/>
              </a:spcAft>
            </a:pPr>
            <a:r>
              <a:rPr lang="en-US" sz="2200"/>
              <a:t>PAGE </a:t>
            </a:r>
            <a:fld id="{4A9B5881-4007-4345-955A-79C2656F0C49}" type="slidenum">
              <a:rPr lang="en-US" sz="2200" smtClean="0"/>
              <a:pPr defTabSz="914400">
                <a:lnSpc>
                  <a:spcPct val="90000"/>
                </a:lnSpc>
                <a:spcAft>
                  <a:spcPts val="600"/>
                </a:spcAft>
              </a:pPr>
              <a:t>11</a:t>
            </a:fld>
            <a:endParaRPr lang="en-US" sz="2200"/>
          </a:p>
        </p:txBody>
      </p:sp>
      <p:pic>
        <p:nvPicPr>
          <p:cNvPr id="7" name="Picture Placeholder 6" descr="Woman with an AR headset">
            <a:extLst>
              <a:ext uri="{FF2B5EF4-FFF2-40B4-BE49-F238E27FC236}">
                <a16:creationId xmlns:a16="http://schemas.microsoft.com/office/drawing/2014/main" id="{2052C005-14A2-483C-8C1A-A3D21FF82E05}"/>
              </a:ext>
            </a:extLst>
          </p:cNvPr>
          <p:cNvPicPr>
            <a:picLocks noGrp="1" noChangeAspect="1"/>
          </p:cNvPicPr>
          <p:nvPr>
            <p:ph type="pic" idx="11"/>
          </p:nvPr>
        </p:nvPicPr>
        <p:blipFill rotWithShape="1">
          <a:blip r:embed="rId3" cstate="screen">
            <a:extLst>
              <a:ext uri="{28A0092B-C50C-407E-A947-70E740481C1C}">
                <a14:useLocalDpi xmlns:a14="http://schemas.microsoft.com/office/drawing/2010/main"/>
              </a:ext>
            </a:extLst>
          </a:blip>
          <a:srcRect t="2580" r="-1" b="2579"/>
          <a:stretch/>
        </p:blipFill>
        <p:spPr>
          <a:xfrm>
            <a:off x="149819" y="2775951"/>
            <a:ext cx="4033550" cy="4080462"/>
          </a:xfrm>
          <a:prstGeom prst="roundRect">
            <a:avLst>
              <a:gd name="adj" fmla="val 1858"/>
            </a:avLst>
          </a:prstGeom>
          <a:effectLst>
            <a:outerShdw blurRad="50800" dist="50800" dir="5400000" algn="tl" rotWithShape="0">
              <a:srgbClr val="000000">
                <a:alpha val="43000"/>
              </a:srgbClr>
            </a:outerShdw>
          </a:effectLst>
        </p:spPr>
      </p:pic>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a:xfrm>
            <a:off x="4194220" y="2603499"/>
            <a:ext cx="7994560" cy="4190999"/>
          </a:xfrm>
        </p:spPr>
        <p:txBody>
          <a:bodyPr vert="horz" lIns="91440" tIns="45720" rIns="91440" bIns="45720" rtlCol="0" anchor="ctr">
            <a:noAutofit/>
          </a:bodyPr>
          <a:lstStyle/>
          <a:p>
            <a:pPr lvl="0"/>
            <a:r>
              <a:rPr lang="en-US" sz="2500" dirty="0"/>
              <a:t>After the exam, analyze the performance data. </a:t>
            </a:r>
          </a:p>
          <a:p>
            <a:pPr lvl="0"/>
            <a:r>
              <a:rPr lang="en-US" sz="2500" dirty="0"/>
              <a:t>Categorize the results by students and separately by each skill: high, low, and typical performance.</a:t>
            </a:r>
          </a:p>
          <a:p>
            <a:r>
              <a:rPr lang="en-US" sz="2500" noProof="1"/>
              <a:t>What skills distinguished the high performers from all others?</a:t>
            </a:r>
          </a:p>
          <a:p>
            <a:r>
              <a:rPr lang="en-US" sz="2500" noProof="1"/>
              <a:t>Which skills and sub-skills scored the highest? Reflect on your teaching of these skills – why do you think the students performed best on this?</a:t>
            </a:r>
          </a:p>
        </p:txBody>
      </p:sp>
    </p:spTree>
    <p:extLst>
      <p:ext uri="{BB962C8B-B14F-4D97-AF65-F5344CB8AC3E}">
        <p14:creationId xmlns:p14="http://schemas.microsoft.com/office/powerpoint/2010/main" val="3803842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BCB2E12-DE72-4A84-1228-75600451AFCC}"/>
              </a:ext>
            </a:extLst>
          </p:cNvPr>
          <p:cNvSpPr>
            <a:spLocks noGrp="1"/>
          </p:cNvSpPr>
          <p:nvPr>
            <p:ph type="title"/>
          </p:nvPr>
        </p:nvSpPr>
        <p:spPr>
          <a:xfrm>
            <a:off x="1154954" y="545128"/>
            <a:ext cx="8761413" cy="898674"/>
          </a:xfrm>
        </p:spPr>
        <p:txBody>
          <a:bodyPr anchor="b">
            <a:normAutofit/>
          </a:bodyPr>
          <a:lstStyle/>
          <a:p>
            <a:r>
              <a:rPr lang="en-US" dirty="0">
                <a:solidFill>
                  <a:srgbClr val="FFFFFF"/>
                </a:solidFill>
              </a:rPr>
              <a:t>OSCE Feedback - </a:t>
            </a:r>
          </a:p>
        </p:txBody>
      </p:sp>
      <p:sp>
        <p:nvSpPr>
          <p:cNvPr id="3" name="Content Placeholder 2">
            <a:extLst>
              <a:ext uri="{FF2B5EF4-FFF2-40B4-BE49-F238E27FC236}">
                <a16:creationId xmlns:a16="http://schemas.microsoft.com/office/drawing/2014/main" id="{6EA5B172-1D7C-5CAD-DE2C-07DF9AC95141}"/>
              </a:ext>
            </a:extLst>
          </p:cNvPr>
          <p:cNvSpPr>
            <a:spLocks noGrp="1"/>
          </p:cNvSpPr>
          <p:nvPr>
            <p:ph idx="1"/>
          </p:nvPr>
        </p:nvSpPr>
        <p:spPr>
          <a:xfrm>
            <a:off x="478632" y="1521535"/>
            <a:ext cx="10538906" cy="4791338"/>
          </a:xfrm>
        </p:spPr>
        <p:txBody>
          <a:bodyPr anchor="ctr">
            <a:normAutofit/>
          </a:bodyPr>
          <a:lstStyle/>
          <a:p>
            <a:r>
              <a:rPr lang="en-US" sz="2900" noProof="1">
                <a:solidFill>
                  <a:srgbClr val="EBEBEB"/>
                </a:solidFill>
              </a:rPr>
              <a:t>Which skills and sub-skills scored the lowest? </a:t>
            </a:r>
          </a:p>
          <a:p>
            <a:r>
              <a:rPr lang="en-US" sz="2900" noProof="1">
                <a:solidFill>
                  <a:srgbClr val="EBEBEB"/>
                </a:solidFill>
              </a:rPr>
              <a:t>Reflect on your teaching of these skills – why do you think the students performed worst on this skill?</a:t>
            </a:r>
          </a:p>
          <a:p>
            <a:r>
              <a:rPr lang="en-US" sz="2900" noProof="1">
                <a:solidFill>
                  <a:srgbClr val="EBEBEB"/>
                </a:solidFill>
              </a:rPr>
              <a:t>Before moving onto the next unit, what skills need to be retaught? How will you use the OSCE data to teach the skill differently?</a:t>
            </a:r>
          </a:p>
          <a:p>
            <a:r>
              <a:rPr lang="en-US" sz="2900" noProof="1">
                <a:solidFill>
                  <a:srgbClr val="EBEBEB"/>
                </a:solidFill>
              </a:rPr>
              <a:t>Considering the students: Is it possible to create heterogenous groups based on OSCE results for peer-to-peer instruction and practice?</a:t>
            </a:r>
          </a:p>
          <a:p>
            <a:endParaRPr lang="en-US" dirty="0">
              <a:solidFill>
                <a:srgbClr val="EBEBEB"/>
              </a:solidFill>
            </a:endParaRPr>
          </a:p>
        </p:txBody>
      </p:sp>
      <p:sp>
        <p:nvSpPr>
          <p:cNvPr id="4" name="Slide Number Placeholder 3">
            <a:extLst>
              <a:ext uri="{FF2B5EF4-FFF2-40B4-BE49-F238E27FC236}">
                <a16:creationId xmlns:a16="http://schemas.microsoft.com/office/drawing/2014/main" id="{4B450FAD-A550-C44C-CBB7-FD4F20A5D2A3}"/>
              </a:ext>
            </a:extLst>
          </p:cNvPr>
          <p:cNvSpPr>
            <a:spLocks noGrp="1"/>
          </p:cNvSpPr>
          <p:nvPr>
            <p:ph type="sldNum" sz="quarter" idx="12"/>
          </p:nvPr>
        </p:nvSpPr>
        <p:spPr>
          <a:xfrm>
            <a:off x="11017540" y="610622"/>
            <a:ext cx="685800" cy="767687"/>
          </a:xfrm>
        </p:spPr>
        <p:txBody>
          <a:bodyPr anchor="ctr">
            <a:normAutofit/>
          </a:bodyPr>
          <a:lstStyle/>
          <a:p>
            <a:pPr>
              <a:lnSpc>
                <a:spcPct val="90000"/>
              </a:lnSpc>
              <a:spcAft>
                <a:spcPts val="600"/>
              </a:spcAft>
            </a:pPr>
            <a:r>
              <a:rPr lang="en-US" sz="1700">
                <a:solidFill>
                  <a:srgbClr val="FFFFFF"/>
                </a:solidFill>
              </a:rPr>
              <a:t>PAGE </a:t>
            </a:r>
            <a:fld id="{4A9B5881-4007-4345-955A-79C2656F0C49}" type="slidenum">
              <a:rPr lang="en-US" sz="1700">
                <a:solidFill>
                  <a:srgbClr val="FFFFFF"/>
                </a:solidFill>
              </a:rPr>
              <a:pPr>
                <a:lnSpc>
                  <a:spcPct val="90000"/>
                </a:lnSpc>
                <a:spcAft>
                  <a:spcPts val="600"/>
                </a:spcAft>
              </a:pPr>
              <a:t>12</a:t>
            </a:fld>
            <a:endParaRPr lang="en-US" sz="1700">
              <a:solidFill>
                <a:srgbClr val="FFFFFF"/>
              </a:solidFill>
            </a:endParaRPr>
          </a:p>
        </p:txBody>
      </p:sp>
    </p:spTree>
    <p:extLst>
      <p:ext uri="{BB962C8B-B14F-4D97-AF65-F5344CB8AC3E}">
        <p14:creationId xmlns:p14="http://schemas.microsoft.com/office/powerpoint/2010/main" val="240139330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0BCB2E12-DE72-4A84-1228-75600451AFCC}"/>
              </a:ext>
            </a:extLst>
          </p:cNvPr>
          <p:cNvSpPr>
            <a:spLocks noGrp="1"/>
          </p:cNvSpPr>
          <p:nvPr>
            <p:ph type="title"/>
          </p:nvPr>
        </p:nvSpPr>
        <p:spPr>
          <a:xfrm>
            <a:off x="1154954" y="545128"/>
            <a:ext cx="8761413" cy="898674"/>
          </a:xfrm>
        </p:spPr>
        <p:txBody>
          <a:bodyPr anchor="b">
            <a:normAutofit/>
          </a:bodyPr>
          <a:lstStyle/>
          <a:p>
            <a:r>
              <a:rPr lang="en-US" dirty="0">
                <a:solidFill>
                  <a:srgbClr val="FFFFFF"/>
                </a:solidFill>
              </a:rPr>
              <a:t>Questions</a:t>
            </a:r>
          </a:p>
        </p:txBody>
      </p:sp>
      <p:sp>
        <p:nvSpPr>
          <p:cNvPr id="3" name="Content Placeholder 2">
            <a:extLst>
              <a:ext uri="{FF2B5EF4-FFF2-40B4-BE49-F238E27FC236}">
                <a16:creationId xmlns:a16="http://schemas.microsoft.com/office/drawing/2014/main" id="{6EA5B172-1D7C-5CAD-DE2C-07DF9AC95141}"/>
              </a:ext>
            </a:extLst>
          </p:cNvPr>
          <p:cNvSpPr>
            <a:spLocks noGrp="1"/>
          </p:cNvSpPr>
          <p:nvPr>
            <p:ph idx="1"/>
          </p:nvPr>
        </p:nvSpPr>
        <p:spPr>
          <a:xfrm>
            <a:off x="478632" y="1521535"/>
            <a:ext cx="10538906" cy="4791338"/>
          </a:xfrm>
        </p:spPr>
        <p:txBody>
          <a:bodyPr anchor="ctr">
            <a:normAutofit/>
          </a:bodyPr>
          <a:lstStyle/>
          <a:p>
            <a:r>
              <a:rPr lang="en-US" sz="2900" noProof="1">
                <a:solidFill>
                  <a:srgbClr val="EBEBEB"/>
                </a:solidFill>
              </a:rPr>
              <a:t>???</a:t>
            </a:r>
          </a:p>
          <a:p>
            <a:r>
              <a:rPr lang="en-US" sz="2900" noProof="1">
                <a:solidFill>
                  <a:srgbClr val="EBEBEB"/>
                </a:solidFill>
              </a:rPr>
              <a:t>Contact info: </a:t>
            </a:r>
            <a:r>
              <a:rPr lang="en-US" sz="2900" noProof="1">
                <a:solidFill>
                  <a:srgbClr val="EBEBEB"/>
                </a:solidFill>
                <a:hlinkClick r:id="rId2"/>
              </a:rPr>
              <a:t>Anna.Haro@Houstonisd.org</a:t>
            </a:r>
            <a:endParaRPr lang="en-US" sz="2900" noProof="1">
              <a:solidFill>
                <a:srgbClr val="EBEBEB"/>
              </a:solidFill>
            </a:endParaRPr>
          </a:p>
          <a:p>
            <a:r>
              <a:rPr lang="en-US" sz="2900" noProof="1">
                <a:solidFill>
                  <a:srgbClr val="EBEBEB"/>
                </a:solidFill>
              </a:rPr>
              <a:t>Or use Remind</a:t>
            </a:r>
          </a:p>
          <a:p>
            <a:endParaRPr lang="en-US" dirty="0">
              <a:solidFill>
                <a:srgbClr val="EBEBEB"/>
              </a:solidFill>
            </a:endParaRPr>
          </a:p>
        </p:txBody>
      </p:sp>
      <p:sp>
        <p:nvSpPr>
          <p:cNvPr id="4" name="Slide Number Placeholder 3">
            <a:extLst>
              <a:ext uri="{FF2B5EF4-FFF2-40B4-BE49-F238E27FC236}">
                <a16:creationId xmlns:a16="http://schemas.microsoft.com/office/drawing/2014/main" id="{4B450FAD-A550-C44C-CBB7-FD4F20A5D2A3}"/>
              </a:ext>
            </a:extLst>
          </p:cNvPr>
          <p:cNvSpPr>
            <a:spLocks noGrp="1"/>
          </p:cNvSpPr>
          <p:nvPr>
            <p:ph type="sldNum" sz="quarter" idx="12"/>
          </p:nvPr>
        </p:nvSpPr>
        <p:spPr>
          <a:xfrm>
            <a:off x="11017540" y="610622"/>
            <a:ext cx="685800" cy="767687"/>
          </a:xfrm>
        </p:spPr>
        <p:txBody>
          <a:bodyPr anchor="ctr">
            <a:normAutofit/>
          </a:bodyPr>
          <a:lstStyle/>
          <a:p>
            <a:pPr>
              <a:lnSpc>
                <a:spcPct val="90000"/>
              </a:lnSpc>
              <a:spcAft>
                <a:spcPts val="600"/>
              </a:spcAft>
            </a:pPr>
            <a:r>
              <a:rPr lang="en-US" sz="1700">
                <a:solidFill>
                  <a:srgbClr val="FFFFFF"/>
                </a:solidFill>
              </a:rPr>
              <a:t>PAGE </a:t>
            </a:r>
            <a:fld id="{4A9B5881-4007-4345-955A-79C2656F0C49}" type="slidenum">
              <a:rPr lang="en-US" sz="1700">
                <a:solidFill>
                  <a:srgbClr val="FFFFFF"/>
                </a:solidFill>
              </a:rPr>
              <a:pPr>
                <a:lnSpc>
                  <a:spcPct val="90000"/>
                </a:lnSpc>
                <a:spcAft>
                  <a:spcPts val="600"/>
                </a:spcAft>
              </a:pPr>
              <a:t>13</a:t>
            </a:fld>
            <a:endParaRPr lang="en-US" sz="1700">
              <a:solidFill>
                <a:srgbClr val="FFFFFF"/>
              </a:solidFill>
            </a:endParaRPr>
          </a:p>
        </p:txBody>
      </p:sp>
    </p:spTree>
    <p:extLst>
      <p:ext uri="{BB962C8B-B14F-4D97-AF65-F5344CB8AC3E}">
        <p14:creationId xmlns:p14="http://schemas.microsoft.com/office/powerpoint/2010/main" val="21213531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D1B5-DCFB-1C4E-7F2A-D43715F4F58E}"/>
              </a:ext>
            </a:extLst>
          </p:cNvPr>
          <p:cNvSpPr>
            <a:spLocks noGrp="1"/>
          </p:cNvSpPr>
          <p:nvPr>
            <p:ph type="title"/>
          </p:nvPr>
        </p:nvSpPr>
        <p:spPr>
          <a:xfrm>
            <a:off x="1154954" y="131236"/>
            <a:ext cx="8761413" cy="706964"/>
          </a:xfrm>
        </p:spPr>
        <p:txBody>
          <a:bodyPr/>
          <a:lstStyle/>
          <a:p>
            <a:r>
              <a:rPr lang="en-US" dirty="0"/>
              <a:t>References</a:t>
            </a:r>
          </a:p>
        </p:txBody>
      </p:sp>
      <p:sp>
        <p:nvSpPr>
          <p:cNvPr id="3" name="Content Placeholder 2">
            <a:extLst>
              <a:ext uri="{FF2B5EF4-FFF2-40B4-BE49-F238E27FC236}">
                <a16:creationId xmlns:a16="http://schemas.microsoft.com/office/drawing/2014/main" id="{554F2350-2716-5A23-8216-966EC8EE82C2}"/>
              </a:ext>
            </a:extLst>
          </p:cNvPr>
          <p:cNvSpPr>
            <a:spLocks noGrp="1"/>
          </p:cNvSpPr>
          <p:nvPr>
            <p:ph idx="1"/>
          </p:nvPr>
        </p:nvSpPr>
        <p:spPr>
          <a:xfrm>
            <a:off x="103238" y="958645"/>
            <a:ext cx="12088761" cy="5603626"/>
          </a:xfrm>
        </p:spPr>
        <p:txBody>
          <a:bodyPr>
            <a:normAutofit/>
          </a:bodyPr>
          <a:lstStyle/>
          <a:p>
            <a:r>
              <a:rPr lang="en-US" sz="3000" i="1" dirty="0">
                <a:solidFill>
                  <a:schemeClr val="bg1"/>
                </a:solidFill>
                <a:effectLst/>
              </a:rPr>
              <a:t>Clinical skills assessment: limitations to the introduction of an "OSCE" (Objective Structured Clinical Examination) in a traditional Brazilian medical school </a:t>
            </a:r>
            <a:r>
              <a:rPr lang="en-US" sz="3000" dirty="0">
                <a:hlinkClick r:id="rId2"/>
              </a:rPr>
              <a:t>https://www.scielo.br/j/spmj/a/rqJX8dNGG4VyNrMtpPGMcBc/?lang=en</a:t>
            </a:r>
            <a:endParaRPr lang="en-US" sz="3000" dirty="0"/>
          </a:p>
          <a:p>
            <a:r>
              <a:rPr lang="en-US" sz="3000" b="0" i="1" dirty="0">
                <a:solidFill>
                  <a:schemeClr val="bg1"/>
                </a:solidFill>
                <a:effectLst/>
              </a:rPr>
              <a:t>Objective structured clinical examination: Challenges and opportunities from students’ perspective </a:t>
            </a:r>
            <a:r>
              <a:rPr lang="en-US" sz="3000" dirty="0">
                <a:hlinkClick r:id="rId3"/>
              </a:rPr>
              <a:t>https://www.ncbi.nlm.nih.gov/pmc/articles/PMC9439190/</a:t>
            </a:r>
            <a:endParaRPr lang="en-US" sz="3000" dirty="0"/>
          </a:p>
          <a:p>
            <a:r>
              <a:rPr lang="en-US" sz="3000" i="1" dirty="0">
                <a:solidFill>
                  <a:schemeClr val="bg1"/>
                </a:solidFill>
                <a:effectLst/>
              </a:rPr>
              <a:t>Abstract from Students' concerns about the pre-internship objective structured clinical examination in medical education </a:t>
            </a:r>
            <a:r>
              <a:rPr lang="en-US" sz="3000" dirty="0">
                <a:hlinkClick r:id="rId4"/>
              </a:rPr>
              <a:t>https://pubmed.ncbi.nlm.nih.gov/25420983/</a:t>
            </a:r>
            <a:endParaRPr lang="en-US" sz="3000"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817E563-F036-F8D4-54E2-94EAD090F2CA}"/>
              </a:ext>
            </a:extLst>
          </p:cNvPr>
          <p:cNvSpPr>
            <a:spLocks noGrp="1"/>
          </p:cNvSpPr>
          <p:nvPr>
            <p:ph type="sldNum" sz="quarter" idx="12"/>
          </p:nvPr>
        </p:nvSpPr>
        <p:spPr/>
        <p:txBody>
          <a:bodyPr/>
          <a:lstStyle/>
          <a:p>
            <a:r>
              <a:rPr lang="en-US"/>
              <a:t>PAGE </a:t>
            </a:r>
            <a:fld id="{4A9B5881-4007-4345-955A-79C2656F0C49}" type="slidenum">
              <a:rPr lang="en-US" smtClean="0"/>
              <a:pPr/>
              <a:t>14</a:t>
            </a:fld>
            <a:endParaRPr lang="en-US" dirty="0"/>
          </a:p>
        </p:txBody>
      </p:sp>
    </p:spTree>
    <p:extLst>
      <p:ext uri="{BB962C8B-B14F-4D97-AF65-F5344CB8AC3E}">
        <p14:creationId xmlns:p14="http://schemas.microsoft.com/office/powerpoint/2010/main" val="178254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207963" y="679572"/>
            <a:ext cx="8825659" cy="1142999"/>
          </a:xfrm>
        </p:spPr>
        <p:txBody>
          <a:bodyPr>
            <a:normAutofit/>
          </a:bodyPr>
          <a:lstStyle/>
          <a:p>
            <a:pPr>
              <a:lnSpc>
                <a:spcPct val="90000"/>
              </a:lnSpc>
            </a:pPr>
            <a:r>
              <a:rPr lang="en-US" dirty="0">
                <a:solidFill>
                  <a:srgbClr val="FFFFFF"/>
                </a:solidFill>
              </a:rPr>
              <a:t>PD Objectives</a:t>
            </a:r>
          </a:p>
        </p:txBody>
      </p:sp>
      <p:sp>
        <p:nvSpPr>
          <p:cNvPr id="29" name="Rectangle 28">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a:xfrm>
            <a:off x="10352540" y="295729"/>
            <a:ext cx="838199" cy="767687"/>
          </a:xfrm>
        </p:spPr>
        <p:txBody>
          <a:bodyPr>
            <a:normAutofit/>
          </a:bodyPr>
          <a:lstStyle/>
          <a:p>
            <a:pPr>
              <a:lnSpc>
                <a:spcPct val="90000"/>
              </a:lnSpc>
              <a:spcAft>
                <a:spcPts val="600"/>
              </a:spcAft>
            </a:pPr>
            <a:r>
              <a:rPr lang="en-US" sz="2200">
                <a:solidFill>
                  <a:srgbClr val="FFFFFF"/>
                </a:solidFill>
              </a:rPr>
              <a:t>PAGE </a:t>
            </a:r>
            <a:fld id="{4A9B5881-4007-4345-955A-79C2656F0C49}" type="slidenum">
              <a:rPr lang="en-US" sz="2200">
                <a:solidFill>
                  <a:srgbClr val="FFFFFF"/>
                </a:solidFill>
              </a:rPr>
              <a:pPr>
                <a:lnSpc>
                  <a:spcPct val="90000"/>
                </a:lnSpc>
                <a:spcAft>
                  <a:spcPts val="600"/>
                </a:spcAft>
              </a:pPr>
              <a:t>2</a:t>
            </a:fld>
            <a:endParaRPr lang="en-US" sz="2200">
              <a:solidFill>
                <a:srgbClr val="FFFFFF"/>
              </a:solidFill>
            </a:endParaRP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3034602344"/>
              </p:ext>
            </p:extLst>
          </p:nvPr>
        </p:nvGraphicFramePr>
        <p:xfrm>
          <a:off x="491804" y="1961322"/>
          <a:ext cx="11183361" cy="437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3387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98CD42C-2E98-437C-AF0D-ADB77038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Freeform 5">
            <a:extLst>
              <a:ext uri="{FF2B5EF4-FFF2-40B4-BE49-F238E27FC236}">
                <a16:creationId xmlns:a16="http://schemas.microsoft.com/office/drawing/2014/main" id="{3AA7B5C7-7348-4EFC-BEE4-5AA469D57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154954" y="973669"/>
            <a:ext cx="8825659" cy="706964"/>
          </a:xfrm>
        </p:spPr>
        <p:txBody>
          <a:bodyPr>
            <a:normAutofit/>
          </a:bodyPr>
          <a:lstStyle/>
          <a:p>
            <a:r>
              <a:rPr lang="en-US" dirty="0">
                <a:solidFill>
                  <a:srgbClr val="FFFFFF"/>
                </a:solidFill>
              </a:rPr>
              <a:t>Participation and contact information</a:t>
            </a:r>
          </a:p>
        </p:txBody>
      </p:sp>
      <p:sp>
        <p:nvSpPr>
          <p:cNvPr id="38" name="Rectangle 37">
            <a:extLst>
              <a:ext uri="{FF2B5EF4-FFF2-40B4-BE49-F238E27FC236}">
                <a16:creationId xmlns:a16="http://schemas.microsoft.com/office/drawing/2014/main" id="{A76BBD40-26F7-4779-A7E1-17EADF348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a:xfrm>
            <a:off x="10352540" y="295729"/>
            <a:ext cx="838199" cy="767687"/>
          </a:xfrm>
        </p:spPr>
        <p:txBody>
          <a:bodyPr>
            <a:normAutofit/>
          </a:bodyPr>
          <a:lstStyle/>
          <a:p>
            <a:pPr>
              <a:lnSpc>
                <a:spcPct val="90000"/>
              </a:lnSpc>
              <a:spcAft>
                <a:spcPts val="600"/>
              </a:spcAft>
            </a:pPr>
            <a:r>
              <a:rPr lang="en-US" sz="2200">
                <a:solidFill>
                  <a:srgbClr val="FFFFFF"/>
                </a:solidFill>
              </a:rPr>
              <a:t>PAGE </a:t>
            </a:r>
            <a:fld id="{4A9B5881-4007-4345-955A-79C2656F0C49}" type="slidenum">
              <a:rPr lang="en-US" sz="2200">
                <a:solidFill>
                  <a:srgbClr val="FFFFFF"/>
                </a:solidFill>
              </a:rPr>
              <a:pPr>
                <a:lnSpc>
                  <a:spcPct val="90000"/>
                </a:lnSpc>
                <a:spcAft>
                  <a:spcPts val="600"/>
                </a:spcAft>
              </a:pPr>
              <a:t>3</a:t>
            </a:fld>
            <a:endParaRPr lang="en-US" sz="2200">
              <a:solidFill>
                <a:srgbClr val="FFFFFF"/>
              </a:solidFill>
            </a:endParaRP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2496352271"/>
              </p:ext>
            </p:extLst>
          </p:nvPr>
        </p:nvGraphicFramePr>
        <p:xfrm>
          <a:off x="517860" y="1680633"/>
          <a:ext cx="11156279" cy="4492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32114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00F-A17E-4354-A7AB-0CC2A43A9354}"/>
              </a:ext>
            </a:extLst>
          </p:cNvPr>
          <p:cNvSpPr>
            <a:spLocks noGrp="1"/>
          </p:cNvSpPr>
          <p:nvPr>
            <p:ph type="title"/>
          </p:nvPr>
        </p:nvSpPr>
        <p:spPr>
          <a:xfrm>
            <a:off x="866334" y="116047"/>
            <a:ext cx="6052931" cy="833663"/>
          </a:xfrm>
        </p:spPr>
        <p:txBody>
          <a:bodyPr/>
          <a:lstStyle/>
          <a:p>
            <a:r>
              <a:rPr lang="en-US" dirty="0"/>
              <a:t>Define the OSCE Method</a:t>
            </a:r>
          </a:p>
        </p:txBody>
      </p:sp>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a:xfrm>
            <a:off x="159026" y="949711"/>
            <a:ext cx="11410122" cy="5771764"/>
          </a:xfrm>
        </p:spPr>
        <p:txBody>
          <a:bodyPr>
            <a:noAutofit/>
          </a:bodyPr>
          <a:lstStyle/>
          <a:p>
            <a:r>
              <a:rPr lang="en-US" sz="3200" dirty="0">
                <a:solidFill>
                  <a:schemeClr val="bg1"/>
                </a:solidFill>
              </a:rPr>
              <a:t>Poll (use the chat in TEAMS or the Remind app).</a:t>
            </a:r>
            <a:endParaRPr lang="en-US" sz="3200" noProof="1">
              <a:solidFill>
                <a:schemeClr val="bg1"/>
              </a:solidFill>
            </a:endParaRPr>
          </a:p>
          <a:p>
            <a:r>
              <a:rPr lang="en-US" sz="3200" noProof="1">
                <a:solidFill>
                  <a:schemeClr val="accent1"/>
                </a:solidFill>
              </a:rPr>
              <a:t>Audience question: Are you famiar with the OSCE? (Hint – the acronym is Objective Structured Clinical Exam). Yes, no, or maybe and include your  school and CTE pathway.</a:t>
            </a:r>
          </a:p>
          <a:p>
            <a:r>
              <a:rPr lang="en-US" sz="3200" noProof="1">
                <a:solidFill>
                  <a:schemeClr val="bg1"/>
                </a:solidFill>
              </a:rPr>
              <a:t>Audience Question: Are there specific skills you want your students to be able to perform? An action, behavior, task, etc? </a:t>
            </a:r>
            <a:r>
              <a:rPr lang="en-US" sz="3200" noProof="1">
                <a:solidFill>
                  <a:schemeClr val="accent1"/>
                </a:solidFill>
              </a:rPr>
              <a:t>Give one example of a skill you want them to show you they have accomplished.</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2"/>
          </p:nvPr>
        </p:nvSpPr>
        <p:spPr/>
        <p:txBody>
          <a:bodyPr/>
          <a:lstStyle/>
          <a:p>
            <a:r>
              <a:rPr lang="en-US" dirty="0"/>
              <a:t>PAGE </a:t>
            </a:r>
            <a:fld id="{4A9B5881-4007-4345-955A-79C2656F0C49}" type="slidenum">
              <a:rPr lang="en-US" smtClean="0"/>
              <a:pPr/>
              <a:t>4</a:t>
            </a:fld>
            <a:endParaRPr lang="en-US" dirty="0"/>
          </a:p>
        </p:txBody>
      </p:sp>
    </p:spTree>
    <p:extLst>
      <p:ext uri="{BB962C8B-B14F-4D97-AF65-F5344CB8AC3E}">
        <p14:creationId xmlns:p14="http://schemas.microsoft.com/office/powerpoint/2010/main" val="216983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611077"/>
            <a:ext cx="6198704" cy="833663"/>
          </a:xfrm>
        </p:spPr>
        <p:txBody>
          <a:bodyPr/>
          <a:lstStyle/>
          <a:p>
            <a:r>
              <a:rPr lang="en-US" dirty="0"/>
              <a:t>Define the OSCE Method</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276779880"/>
              </p:ext>
            </p:extLst>
          </p:nvPr>
        </p:nvGraphicFramePr>
        <p:xfrm>
          <a:off x="0" y="1371021"/>
          <a:ext cx="12192000" cy="5186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2"/>
          </p:nvPr>
        </p:nvSpPr>
        <p:spPr/>
        <p:txBody>
          <a:bodyPr/>
          <a:lstStyle/>
          <a:p>
            <a:r>
              <a:rPr lang="en-US" dirty="0"/>
              <a:t>PAGE </a:t>
            </a:r>
            <a:fld id="{4A9B5881-4007-4345-955A-79C2656F0C49}" type="slidenum">
              <a:rPr lang="en-US" smtClean="0"/>
              <a:pPr/>
              <a:t>5</a:t>
            </a:fld>
            <a:endParaRPr lang="en-US" dirty="0"/>
          </a:p>
        </p:txBody>
      </p:sp>
    </p:spTree>
    <p:extLst>
      <p:ext uri="{BB962C8B-B14F-4D97-AF65-F5344CB8AC3E}">
        <p14:creationId xmlns:p14="http://schemas.microsoft.com/office/powerpoint/2010/main" val="3879804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2" name="Rectangle 27">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836248" y="1085549"/>
            <a:ext cx="3308050" cy="4686903"/>
          </a:xfrm>
        </p:spPr>
        <p:txBody>
          <a:bodyPr anchor="ctr">
            <a:normAutofit/>
          </a:bodyPr>
          <a:lstStyle/>
          <a:p>
            <a:pPr algn="r"/>
            <a:r>
              <a:rPr lang="en-US" dirty="0">
                <a:solidFill>
                  <a:schemeClr val="tx1"/>
                </a:solidFill>
              </a:rPr>
              <a:t>The OSCE Structure</a:t>
            </a:r>
          </a:p>
        </p:txBody>
      </p:sp>
      <p:cxnSp>
        <p:nvCxnSpPr>
          <p:cNvPr id="31" name="Straight Connector 30">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4654296" y="604685"/>
            <a:ext cx="6976581" cy="5787154"/>
          </a:xfrm>
        </p:spPr>
        <p:txBody>
          <a:bodyPr anchor="ctr">
            <a:noAutofit/>
          </a:bodyPr>
          <a:lstStyle/>
          <a:p>
            <a:r>
              <a:rPr lang="en-US" sz="2900" dirty="0">
                <a:solidFill>
                  <a:schemeClr val="tx1"/>
                </a:solidFill>
              </a:rPr>
              <a:t>The OSCE testing environment is created to simulate a real event.</a:t>
            </a:r>
          </a:p>
          <a:p>
            <a:r>
              <a:rPr lang="en-US" sz="2900" dirty="0">
                <a:solidFill>
                  <a:schemeClr val="tx1"/>
                </a:solidFill>
              </a:rPr>
              <a:t>The OSCE can be set up in stations (similar to a lab practical) or in isolation.</a:t>
            </a:r>
          </a:p>
          <a:p>
            <a:r>
              <a:rPr lang="en-US" sz="2900" dirty="0">
                <a:solidFill>
                  <a:schemeClr val="tx1"/>
                </a:solidFill>
              </a:rPr>
              <a:t>The OSCE should take approximately 10-15 minutes per student.</a:t>
            </a:r>
          </a:p>
          <a:p>
            <a:r>
              <a:rPr lang="en-US" sz="2900" dirty="0">
                <a:solidFill>
                  <a:schemeClr val="tx1"/>
                </a:solidFill>
              </a:rPr>
              <a:t>The OSCE schedule should be prepared and published in advance or posted when students arrive to class. </a:t>
            </a:r>
          </a:p>
        </p:txBody>
      </p:sp>
      <p:sp>
        <p:nvSpPr>
          <p:cNvPr id="33" name="Footer Placeholder 4">
            <a:extLst>
              <a:ext uri="{FF2B5EF4-FFF2-40B4-BE49-F238E27FC236}">
                <a16:creationId xmlns:a16="http://schemas.microsoft.com/office/drawing/2014/main" id="{0308D749-5984-4BB8-A788-A85D24304A0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61110" y="6391838"/>
            <a:ext cx="3859795" cy="304801"/>
          </a:xfrm>
          <a:prstGeom prst="rect">
            <a:avLst/>
          </a:prstGeom>
        </p:spPr>
        <p:txBody>
          <a:bodyPr vert="horz" lIns="91440" tIns="45720" rIns="91440" bIns="45720" rtlCol="0" anchor="ctr"/>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b="1" dirty="0">
              <a:solidFill>
                <a:srgbClr val="B31166"/>
              </a:solidFill>
            </a:endParaRPr>
          </a:p>
        </p:txBody>
      </p:sp>
      <p:sp>
        <p:nvSpPr>
          <p:cNvPr id="35" name="Date Placeholder 3">
            <a:extLst>
              <a:ext uri="{FF2B5EF4-FFF2-40B4-BE49-F238E27FC236}">
                <a16:creationId xmlns:a16="http://schemas.microsoft.com/office/drawing/2014/main" id="{95B8172D-A4C8-41B4-8991-78BBEC4039D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7718854" y="6391839"/>
            <a:ext cx="2997637" cy="304798"/>
          </a:xfrm>
          <a:prstGeom prst="rect">
            <a:avLst/>
          </a:prstGeom>
        </p:spPr>
        <p:txBody>
          <a:bodyPr vert="horz" lIns="91440" tIns="45720" rIns="91440" bIns="45720" rtlCol="0" anchor="t"/>
          <a:lstStyle>
            <a:defPPr>
              <a:defRPr lang="en-US"/>
            </a:defPPr>
            <a:lvl1pPr marL="0" algn="l" defTabSz="457200" rtl="0" eaLnBrk="1" latinLnBrk="0" hangingPunct="1">
              <a:defRPr sz="1000" b="0" i="0" kern="1200">
                <a:solidFill>
                  <a:schemeClr val="bg1">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1" dirty="0">
              <a:solidFill>
                <a:srgbClr val="B31166"/>
              </a:solidFill>
            </a:endParaRP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a:xfrm>
            <a:off x="10792691" y="6391838"/>
            <a:ext cx="838199" cy="304799"/>
          </a:xfrm>
        </p:spPr>
        <p:txBody>
          <a:bodyPr anchor="t">
            <a:normAutofit/>
          </a:bodyPr>
          <a:lstStyle/>
          <a:p>
            <a:pPr algn="r">
              <a:spcAft>
                <a:spcPts val="600"/>
              </a:spcAft>
            </a:pPr>
            <a:r>
              <a:rPr lang="en-US" sz="1000">
                <a:solidFill>
                  <a:srgbClr val="B31166"/>
                </a:solidFill>
              </a:rPr>
              <a:t>PAGE </a:t>
            </a:r>
            <a:fld id="{4A9B5881-4007-4345-955A-79C2656F0C49}" type="slidenum">
              <a:rPr lang="en-US" sz="1000">
                <a:solidFill>
                  <a:srgbClr val="B31166"/>
                </a:solidFill>
              </a:rPr>
              <a:pPr algn="r">
                <a:spcAft>
                  <a:spcPts val="600"/>
                </a:spcAft>
              </a:pPr>
              <a:t>6</a:t>
            </a:fld>
            <a:endParaRPr lang="en-US" sz="1000">
              <a:solidFill>
                <a:srgbClr val="B31166"/>
              </a:solidFill>
            </a:endParaRP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50220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001261" y="136525"/>
            <a:ext cx="8761413" cy="706964"/>
          </a:xfrm>
        </p:spPr>
        <p:txBody>
          <a:bodyPr/>
          <a:lstStyle/>
          <a:p>
            <a:r>
              <a:rPr lang="en-US"/>
              <a:t>The OSCE Structure</a:t>
            </a:r>
            <a:endParaRPr lang="en-US" dirty="0"/>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112542" y="843489"/>
            <a:ext cx="12079458" cy="5877986"/>
          </a:xfrm>
        </p:spPr>
        <p:txBody>
          <a:bodyPr>
            <a:normAutofit fontScale="92500"/>
          </a:bodyPr>
          <a:lstStyle/>
          <a:p>
            <a:r>
              <a:rPr lang="en-US" sz="3000" dirty="0">
                <a:solidFill>
                  <a:schemeClr val="bg1"/>
                </a:solidFill>
              </a:rPr>
              <a:t>Students can be assigned in multiple roles throughout the exam. Example: examinee, videographer, mock patient/client, etc. This should be randomized and included on the schedule.</a:t>
            </a:r>
          </a:p>
          <a:p>
            <a:r>
              <a:rPr lang="en-US" sz="3000" dirty="0">
                <a:solidFill>
                  <a:schemeClr val="bg1"/>
                </a:solidFill>
              </a:rPr>
              <a:t>The students may be assigned preparatory work in advance or this preparation can be performed the day of the exam. Ex. pharmacy tech students may need to complete compounding calculations before they begin mixing the compounded drug(s). </a:t>
            </a:r>
          </a:p>
          <a:p>
            <a:r>
              <a:rPr lang="en-US" sz="3000" dirty="0">
                <a:solidFill>
                  <a:schemeClr val="bg1"/>
                </a:solidFill>
              </a:rPr>
              <a:t>Preparation also includes any supplies the students are required to bring or wear.</a:t>
            </a:r>
          </a:p>
          <a:p>
            <a:r>
              <a:rPr lang="en-US" sz="3000" dirty="0">
                <a:solidFill>
                  <a:schemeClr val="bg1"/>
                </a:solidFill>
              </a:rPr>
              <a:t>The teacher needs to decide before the OSCE whether the student will be assessed on their preparation. What if they make a mistake and this affects the next steps of their OSCE performance?</a:t>
            </a:r>
          </a:p>
          <a:p>
            <a:endParaRPr lang="en-US" sz="1800" dirty="0">
              <a:solidFill>
                <a:schemeClr val="bg1"/>
              </a:solidFill>
            </a:endParaRP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p:txBody>
          <a:bodyPr/>
          <a:lstStyle/>
          <a:p>
            <a:r>
              <a:rPr lang="en-US"/>
              <a:t>PAGE </a:t>
            </a:r>
            <a:fld id="{4A9B5881-4007-4345-955A-79C2656F0C49}" type="slidenum">
              <a:rPr lang="en-US" smtClean="0"/>
              <a:pPr/>
              <a:t>7</a:t>
            </a:fld>
            <a:endParaRPr lang="en-US" dirty="0"/>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739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001261" y="136525"/>
            <a:ext cx="8761413" cy="706964"/>
          </a:xfrm>
        </p:spPr>
        <p:txBody>
          <a:bodyPr/>
          <a:lstStyle/>
          <a:p>
            <a:r>
              <a:rPr lang="en-US" dirty="0"/>
              <a:t>The OSCE Structure</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112542" y="1063417"/>
            <a:ext cx="12079458" cy="5658058"/>
          </a:xfrm>
        </p:spPr>
        <p:txBody>
          <a:bodyPr>
            <a:normAutofit fontScale="92500" lnSpcReduction="20000"/>
          </a:bodyPr>
          <a:lstStyle/>
          <a:p>
            <a:r>
              <a:rPr lang="en-US" sz="3300" dirty="0">
                <a:solidFill>
                  <a:schemeClr val="bg1"/>
                </a:solidFill>
              </a:rPr>
              <a:t>The rubric and expectations may or may not be shared in advance but must be available during the OSCE and grading. </a:t>
            </a:r>
          </a:p>
          <a:p>
            <a:r>
              <a:rPr lang="en-US" sz="3300" dirty="0">
                <a:solidFill>
                  <a:schemeClr val="bg1"/>
                </a:solidFill>
              </a:rPr>
              <a:t>It is advisable to create a variety of possible scenarios so that all students do not get the same set-up, although the skills assessed will be identical.</a:t>
            </a:r>
          </a:p>
          <a:p>
            <a:r>
              <a:rPr lang="en-US" sz="3300" dirty="0">
                <a:solidFill>
                  <a:schemeClr val="bg1"/>
                </a:solidFill>
              </a:rPr>
              <a:t>Ideally, non-testing students should be separated from testing students while the exam proceeds. Ex. students wait in the hallway in numbered chairs while the exam takes place in the classroom.</a:t>
            </a:r>
          </a:p>
          <a:p>
            <a:r>
              <a:rPr lang="en-US" sz="3300" dirty="0">
                <a:solidFill>
                  <a:schemeClr val="bg1"/>
                </a:solidFill>
              </a:rPr>
              <a:t>The OSCE Method requires significant planning and coordination, but the outcomes are worth it. Collaborating with another colleague can cut the work in half.</a:t>
            </a:r>
          </a:p>
          <a:p>
            <a:endParaRPr lang="en-US" sz="1800" dirty="0">
              <a:solidFill>
                <a:schemeClr val="bg1"/>
              </a:solidFill>
            </a:endParaRP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p:txBody>
          <a:bodyPr/>
          <a:lstStyle/>
          <a:p>
            <a:r>
              <a:rPr lang="en-US" dirty="0"/>
              <a:t>PAGE </a:t>
            </a:r>
            <a:fld id="{4A9B5881-4007-4345-955A-79C2656F0C49}" type="slidenum">
              <a:rPr lang="en-US" smtClean="0"/>
              <a:pPr/>
              <a:t>8</a:t>
            </a:fld>
            <a:endParaRPr lang="en-US" dirty="0"/>
          </a:p>
        </p:txBody>
      </p:sp>
    </p:spTree>
    <p:extLst>
      <p:ext uri="{BB962C8B-B14F-4D97-AF65-F5344CB8AC3E}">
        <p14:creationId xmlns:p14="http://schemas.microsoft.com/office/powerpoint/2010/main" val="304286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29" name="Group 28">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0" name="Rectangle 29">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xfrm>
            <a:off x="1128063" y="467397"/>
            <a:ext cx="8761413" cy="898674"/>
          </a:xfrm>
        </p:spPr>
        <p:txBody>
          <a:bodyPr anchor="b">
            <a:normAutofit/>
          </a:bodyPr>
          <a:lstStyle/>
          <a:p>
            <a:r>
              <a:rPr lang="en-US" dirty="0">
                <a:solidFill>
                  <a:srgbClr val="FFFFFF"/>
                </a:solidFill>
              </a:rPr>
              <a:t>Curriculum planning and instruction</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a:xfrm>
            <a:off x="478632" y="1378309"/>
            <a:ext cx="10538906" cy="5008204"/>
          </a:xfrm>
        </p:spPr>
        <p:txBody>
          <a:bodyPr anchor="ctr">
            <a:noAutofit/>
          </a:bodyPr>
          <a:lstStyle/>
          <a:p>
            <a:r>
              <a:rPr lang="en-US" sz="2500" dirty="0">
                <a:solidFill>
                  <a:srgbClr val="EBEBEB"/>
                </a:solidFill>
              </a:rPr>
              <a:t>Curriculum: Read and evaluate your course TEKS. Which of the student expectations describe skills that students need to perform?</a:t>
            </a:r>
          </a:p>
          <a:p>
            <a:r>
              <a:rPr lang="en-US" sz="2500" dirty="0">
                <a:solidFill>
                  <a:srgbClr val="EBEBEB"/>
                </a:solidFill>
              </a:rPr>
              <a:t>Are there additional job skills you want or need your students to accomplish?</a:t>
            </a:r>
          </a:p>
          <a:p>
            <a:r>
              <a:rPr lang="en-US" sz="2500" dirty="0">
                <a:solidFill>
                  <a:srgbClr val="EBEBEB"/>
                </a:solidFill>
              </a:rPr>
              <a:t>Have employers identified skills gaps in your students or graduates?</a:t>
            </a:r>
          </a:p>
          <a:p>
            <a:r>
              <a:rPr lang="en-US" sz="2500" dirty="0">
                <a:solidFill>
                  <a:srgbClr val="EBEBEB"/>
                </a:solidFill>
              </a:rPr>
              <a:t>Instruction: How did you learn the necessary skills?</a:t>
            </a:r>
          </a:p>
          <a:p>
            <a:r>
              <a:rPr lang="en-US" sz="2500" dirty="0">
                <a:solidFill>
                  <a:srgbClr val="EBEBEB"/>
                </a:solidFill>
              </a:rPr>
              <a:t>What background knowledge is needed to perform the skills? </a:t>
            </a:r>
          </a:p>
          <a:p>
            <a:r>
              <a:rPr lang="en-US" sz="2500" dirty="0">
                <a:solidFill>
                  <a:srgbClr val="EBEBEB"/>
                </a:solidFill>
              </a:rPr>
              <a:t>What is the best way to teach the knowledge and skills?</a:t>
            </a:r>
          </a:p>
          <a:p>
            <a:r>
              <a:rPr lang="en-US" sz="2500" dirty="0">
                <a:solidFill>
                  <a:srgbClr val="EBEBEB"/>
                </a:solidFill>
              </a:rPr>
              <a:t>What is the best way to assess students’ performance?</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2"/>
          </p:nvPr>
        </p:nvSpPr>
        <p:spPr>
          <a:xfrm>
            <a:off x="11017540" y="610622"/>
            <a:ext cx="685800" cy="767687"/>
          </a:xfrm>
        </p:spPr>
        <p:txBody>
          <a:bodyPr anchor="ctr">
            <a:normAutofit/>
          </a:bodyPr>
          <a:lstStyle/>
          <a:p>
            <a:pPr>
              <a:lnSpc>
                <a:spcPct val="90000"/>
              </a:lnSpc>
              <a:spcAft>
                <a:spcPts val="600"/>
              </a:spcAft>
            </a:pPr>
            <a:r>
              <a:rPr lang="en-US" sz="1700">
                <a:solidFill>
                  <a:srgbClr val="FFFFFF"/>
                </a:solidFill>
              </a:rPr>
              <a:t>PAGE </a:t>
            </a:r>
            <a:fld id="{4A9B5881-4007-4345-955A-79C2656F0C49}" type="slidenum">
              <a:rPr lang="en-US" sz="1700">
                <a:solidFill>
                  <a:srgbClr val="FFFFFF"/>
                </a:solidFill>
              </a:rPr>
              <a:pPr>
                <a:lnSpc>
                  <a:spcPct val="90000"/>
                </a:lnSpc>
                <a:spcAft>
                  <a:spcPts val="600"/>
                </a:spcAft>
              </a:pPr>
              <a:t>9</a:t>
            </a:fld>
            <a:endParaRPr lang="en-US" sz="1700">
              <a:solidFill>
                <a:srgbClr val="FFFFFF"/>
              </a:solidFill>
            </a:endParaRPr>
          </a:p>
        </p:txBody>
      </p:sp>
    </p:spTree>
    <p:extLst>
      <p:ext uri="{BB962C8B-B14F-4D97-AF65-F5344CB8AC3E}">
        <p14:creationId xmlns:p14="http://schemas.microsoft.com/office/powerpoint/2010/main" val="613291450"/>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TotalTime>
  <Words>1044</Words>
  <Application>Microsoft Office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The OSCE Method Enhance teaching and student outcomes in your CTE classroom </vt:lpstr>
      <vt:lpstr>PD Objectives</vt:lpstr>
      <vt:lpstr>Participation and contact information</vt:lpstr>
      <vt:lpstr>Define the OSCE Method</vt:lpstr>
      <vt:lpstr>Define the OSCE Method</vt:lpstr>
      <vt:lpstr>The OSCE Structure</vt:lpstr>
      <vt:lpstr>The OSCE Structure</vt:lpstr>
      <vt:lpstr>The OSCE Structure</vt:lpstr>
      <vt:lpstr>Curriculum planning and instruction</vt:lpstr>
      <vt:lpstr>Curriculum planning and instruction</vt:lpstr>
      <vt:lpstr>OSCE feedback</vt:lpstr>
      <vt:lpstr>OSCE Feedback - </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OSCE Method Enhance teaching and student outcomes in your CTE classroom </dc:title>
  <dc:creator>Haro, Anna H</dc:creator>
  <cp:lastModifiedBy>Haro, Anna H</cp:lastModifiedBy>
  <cp:revision>2</cp:revision>
  <dcterms:created xsi:type="dcterms:W3CDTF">2023-02-20T02:41:15Z</dcterms:created>
  <dcterms:modified xsi:type="dcterms:W3CDTF">2023-02-20T06:00:51Z</dcterms:modified>
</cp:coreProperties>
</file>